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8" r:id="rId4"/>
    <p:sldId id="260" r:id="rId5"/>
    <p:sldId id="261" r:id="rId6"/>
    <p:sldId id="263" r:id="rId7"/>
    <p:sldId id="265" r:id="rId8"/>
    <p:sldId id="264" r:id="rId9"/>
    <p:sldId id="270" r:id="rId11"/>
    <p:sldId id="272" r:id="rId12"/>
    <p:sldId id="273" r:id="rId13"/>
    <p:sldId id="274" r:id="rId14"/>
    <p:sldId id="277" r:id="rId15"/>
    <p:sldId id="278" r:id="rId16"/>
    <p:sldId id="279" r:id="rId17"/>
    <p:sldId id="281" r:id="rId18"/>
    <p:sldId id="282" r:id="rId19"/>
    <p:sldId id="284" r:id="rId20"/>
    <p:sldId id="285" r:id="rId21"/>
    <p:sldId id="283" r:id="rId22"/>
    <p:sldId id="280" r:id="rId23"/>
    <p:sldId id="275" r:id="rId24"/>
    <p:sldId id="276" r:id="rId25"/>
    <p:sldId id="262" r:id="rId26"/>
    <p:sldId id="286" r:id="rId27"/>
    <p:sldId id="287" r:id="rId28"/>
    <p:sldId id="288"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pic>
        <p:nvPicPr>
          <p:cNvPr id="1026" name="Picture 6"/>
          <p:cNvPicPr>
            <a:picLocks noChangeAspect="1"/>
          </p:cNvPicPr>
          <p:nvPr/>
        </p:nvPicPr>
        <p:blipFill>
          <a:blip r:embed="rId13"/>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oleObject" Target="../embeddings/oleObject9.bin"/><Relationship Id="rId3"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1.bin"/><Relationship Id="rId3" Type="http://schemas.openxmlformats.org/officeDocument/2006/relationships/image" Target="../media/image13.wmf"/><Relationship Id="rId2" Type="http://schemas.openxmlformats.org/officeDocument/2006/relationships/oleObject" Target="../embeddings/oleObject10.bin"/><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13.bin"/><Relationship Id="rId3" Type="http://schemas.openxmlformats.org/officeDocument/2006/relationships/image" Target="../media/image15.wmf"/><Relationship Id="rId2" Type="http://schemas.openxmlformats.org/officeDocument/2006/relationships/oleObject" Target="../embeddings/oleObject12.bin"/><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15.bin"/><Relationship Id="rId3" Type="http://schemas.openxmlformats.org/officeDocument/2006/relationships/image" Target="../media/image17.wmf"/><Relationship Id="rId2" Type="http://schemas.openxmlformats.org/officeDocument/2006/relationships/oleObject" Target="../embeddings/oleObject14.bin"/><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10.vml"/><Relationship Id="rId6"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17.bin"/><Relationship Id="rId3" Type="http://schemas.openxmlformats.org/officeDocument/2006/relationships/image" Target="../media/image19.wmf"/><Relationship Id="rId2" Type="http://schemas.openxmlformats.org/officeDocument/2006/relationships/oleObject" Target="../embeddings/oleObject16.bin"/><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19.bin"/><Relationship Id="rId3" Type="http://schemas.openxmlformats.org/officeDocument/2006/relationships/image" Target="../media/image21.wmf"/><Relationship Id="rId2" Type="http://schemas.openxmlformats.org/officeDocument/2006/relationships/oleObject" Target="../embeddings/oleObject18.bin"/><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21.bin"/><Relationship Id="rId3" Type="http://schemas.openxmlformats.org/officeDocument/2006/relationships/image" Target="../media/image23.wmf"/><Relationship Id="rId2" Type="http://schemas.openxmlformats.org/officeDocument/2006/relationships/oleObject" Target="../embeddings/oleObject20.bin"/><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23.bin"/><Relationship Id="rId3" Type="http://schemas.openxmlformats.org/officeDocument/2006/relationships/image" Target="../media/image25.wmf"/><Relationship Id="rId2" Type="http://schemas.openxmlformats.org/officeDocument/2006/relationships/oleObject" Target="../embeddings/oleObject22.bin"/><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25.bin"/><Relationship Id="rId3" Type="http://schemas.openxmlformats.org/officeDocument/2006/relationships/image" Target="../media/image27.wmf"/><Relationship Id="rId2" Type="http://schemas.openxmlformats.org/officeDocument/2006/relationships/oleObject" Target="../embeddings/oleObject24.bin"/><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15.vml"/><Relationship Id="rId6"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27.bin"/><Relationship Id="rId3" Type="http://schemas.openxmlformats.org/officeDocument/2006/relationships/image" Target="../media/image29.wmf"/><Relationship Id="rId2" Type="http://schemas.openxmlformats.org/officeDocument/2006/relationships/oleObject" Target="../embeddings/oleObject26.bin"/><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29.bin"/><Relationship Id="rId3" Type="http://schemas.openxmlformats.org/officeDocument/2006/relationships/image" Target="../media/image31.wmf"/><Relationship Id="rId2" Type="http://schemas.openxmlformats.org/officeDocument/2006/relationships/oleObject" Target="../embeddings/oleObject28.bin"/><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17.vml"/><Relationship Id="rId6"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31.bin"/><Relationship Id="rId3" Type="http://schemas.openxmlformats.org/officeDocument/2006/relationships/image" Target="../media/image33.wmf"/><Relationship Id="rId2" Type="http://schemas.openxmlformats.org/officeDocument/2006/relationships/oleObject" Target="../embeddings/oleObject30.bin"/><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18.vml"/><Relationship Id="rId6"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33.bin"/><Relationship Id="rId3" Type="http://schemas.openxmlformats.org/officeDocument/2006/relationships/image" Target="../media/image7.wmf"/><Relationship Id="rId2" Type="http://schemas.openxmlformats.org/officeDocument/2006/relationships/oleObject" Target="../embeddings/oleObject32.bin"/><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5.bin"/><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7.bin"/><Relationship Id="rId3" Type="http://schemas.openxmlformats.org/officeDocument/2006/relationships/image" Target="../media/image9.wmf"/><Relationship Id="rId2" Type="http://schemas.openxmlformats.org/officeDocument/2006/relationships/oleObject" Target="../embeddings/oleObject6.bin"/><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srcRect l="25772" t="29078" r="24286" b="34245"/>
          <a:stretch>
            <a:fillRect/>
          </a:stretch>
        </p:blipFill>
        <p:spPr>
          <a:xfrm>
            <a:off x="401955" y="215900"/>
            <a:ext cx="3585845" cy="689610"/>
          </a:xfrm>
          <a:prstGeom prst="rect">
            <a:avLst/>
          </a:prstGeom>
        </p:spPr>
      </p:pic>
      <p:sp>
        <p:nvSpPr>
          <p:cNvPr id="5" name="Text Box 4"/>
          <p:cNvSpPr txBox="1"/>
          <p:nvPr/>
        </p:nvSpPr>
        <p:spPr>
          <a:xfrm>
            <a:off x="4312285" y="1271270"/>
            <a:ext cx="6941185" cy="1236345"/>
          </a:xfrm>
          <a:prstGeom prst="rect">
            <a:avLst/>
          </a:prstGeom>
          <a:noFill/>
        </p:spPr>
        <p:txBody>
          <a:bodyPr wrap="square" rtlCol="0">
            <a:noAutofit/>
          </a:bodyPr>
          <a:p>
            <a:r>
              <a:rPr lang="en-US" sz="6000" b="1">
                <a:latin typeface="Brush Script MT" panose="03060802040406070304" charset="0"/>
                <a:cs typeface="Brush Script MT" panose="03060802040406070304" charset="0"/>
              </a:rPr>
              <a:t>Amazon </a:t>
            </a:r>
            <a:r>
              <a:rPr lang="en-IN" altLang="en-US" sz="6000" b="1">
                <a:latin typeface="Brush Script MT" panose="03060802040406070304" charset="0"/>
                <a:cs typeface="Brush Script MT" panose="03060802040406070304" charset="0"/>
              </a:rPr>
              <a:t> Sales Analysis</a:t>
            </a:r>
            <a:endParaRPr lang="en-IN" altLang="en-US" sz="6000" b="1">
              <a:latin typeface="Brush Script MT" panose="03060802040406070304" charset="0"/>
              <a:cs typeface="Brush Script MT" panose="0306080204040607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5. Which product line has the highest sales?</a:t>
            </a:r>
            <a:endParaRPr lang="en-IN" sz="1600" b="1">
              <a:cs typeface="+mn-lt"/>
            </a:endParaRPr>
          </a:p>
        </p:txBody>
      </p:sp>
      <p:sp>
        <p:nvSpPr>
          <p:cNvPr id="5" name="Text Box 4"/>
          <p:cNvSpPr txBox="1"/>
          <p:nvPr/>
        </p:nvSpPr>
        <p:spPr>
          <a:xfrm>
            <a:off x="5912485" y="2125980"/>
            <a:ext cx="6090285" cy="337185"/>
          </a:xfrm>
          <a:prstGeom prst="rect">
            <a:avLst/>
          </a:prstGeom>
          <a:noFill/>
        </p:spPr>
        <p:txBody>
          <a:bodyPr wrap="square" rtlCol="0">
            <a:spAutoFit/>
          </a:bodyPr>
          <a:p>
            <a:r>
              <a:rPr lang="en-IN" altLang="en-US" sz="1600" b="1"/>
              <a:t>6. How much revenue is generated each month?</a:t>
            </a:r>
            <a:endParaRPr lang="en-IN" altLang="en-US" sz="1600" b="1"/>
          </a:p>
        </p:txBody>
      </p:sp>
      <p:graphicFrame>
        <p:nvGraphicFramePr>
          <p:cNvPr id="14" name="Object 13"/>
          <p:cNvGraphicFramePr/>
          <p:nvPr/>
        </p:nvGraphicFramePr>
        <p:xfrm>
          <a:off x="609600" y="2700020"/>
          <a:ext cx="4302760" cy="3527425"/>
        </p:xfrm>
        <a:graphic>
          <a:graphicData uri="http://schemas.openxmlformats.org/presentationml/2006/ole">
            <mc:AlternateContent xmlns:mc="http://schemas.openxmlformats.org/markup-compatibility/2006">
              <mc:Choice xmlns:v="urn:schemas-microsoft-com:vml" Requires="v">
                <p:oleObj spid="_x0000_s15" name="" r:id="rId2" imgW="4298950" imgH="3524250" progId="Paint.Picture">
                  <p:embed/>
                </p:oleObj>
              </mc:Choice>
              <mc:Fallback>
                <p:oleObj name="" r:id="rId2" imgW="4298950" imgH="3524250" progId="Paint.Picture">
                  <p:embed/>
                  <p:pic>
                    <p:nvPicPr>
                      <p:cNvPr id="0" name="Picture 14"/>
                      <p:cNvPicPr/>
                      <p:nvPr/>
                    </p:nvPicPr>
                    <p:blipFill>
                      <a:blip r:embed="rId3"/>
                      <a:stretch>
                        <a:fillRect/>
                      </a:stretch>
                    </p:blipFill>
                    <p:spPr>
                      <a:xfrm>
                        <a:off x="609600" y="2700020"/>
                        <a:ext cx="4302760" cy="3527425"/>
                      </a:xfrm>
                      <a:prstGeom prst="rect">
                        <a:avLst/>
                      </a:prstGeom>
                    </p:spPr>
                  </p:pic>
                </p:oleObj>
              </mc:Fallback>
            </mc:AlternateContent>
          </a:graphicData>
        </a:graphic>
      </p:graphicFrame>
      <p:graphicFrame>
        <p:nvGraphicFramePr>
          <p:cNvPr id="16" name="Object 15"/>
          <p:cNvGraphicFramePr/>
          <p:nvPr/>
        </p:nvGraphicFramePr>
        <p:xfrm>
          <a:off x="5912485" y="2700020"/>
          <a:ext cx="4619625" cy="3348990"/>
        </p:xfrm>
        <a:graphic>
          <a:graphicData uri="http://schemas.openxmlformats.org/presentationml/2006/ole">
            <mc:AlternateContent xmlns:mc="http://schemas.openxmlformats.org/markup-compatibility/2006">
              <mc:Choice xmlns:v="urn:schemas-microsoft-com:vml" Requires="v">
                <p:oleObj spid="_x0000_s17" name="" r:id="rId4" imgW="4616450" imgH="3346450" progId="Paint.Picture">
                  <p:embed/>
                </p:oleObj>
              </mc:Choice>
              <mc:Fallback>
                <p:oleObj name="" r:id="rId4" imgW="4616450" imgH="3346450" progId="Paint.Picture">
                  <p:embed/>
                  <p:pic>
                    <p:nvPicPr>
                      <p:cNvPr id="0" name="Picture 16"/>
                      <p:cNvPicPr/>
                      <p:nvPr/>
                    </p:nvPicPr>
                    <p:blipFill>
                      <a:blip r:embed="rId5"/>
                      <a:stretch>
                        <a:fillRect/>
                      </a:stretch>
                    </p:blipFill>
                    <p:spPr>
                      <a:xfrm>
                        <a:off x="5912485" y="2700020"/>
                        <a:ext cx="4619625" cy="334899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7. In which month did the cost of goods sold reach its peak?</a:t>
            </a:r>
            <a:endParaRPr lang="en-IN" sz="1600" b="1">
              <a:cs typeface="+mn-lt"/>
            </a:endParaRPr>
          </a:p>
        </p:txBody>
      </p:sp>
      <p:sp>
        <p:nvSpPr>
          <p:cNvPr id="5" name="Text Box 4"/>
          <p:cNvSpPr txBox="1"/>
          <p:nvPr/>
        </p:nvSpPr>
        <p:spPr>
          <a:xfrm>
            <a:off x="6421120" y="2125980"/>
            <a:ext cx="5581650" cy="337185"/>
          </a:xfrm>
          <a:prstGeom prst="rect">
            <a:avLst/>
          </a:prstGeom>
          <a:noFill/>
        </p:spPr>
        <p:txBody>
          <a:bodyPr wrap="square" rtlCol="0">
            <a:spAutoFit/>
          </a:bodyPr>
          <a:p>
            <a:r>
              <a:rPr lang="en-IN" altLang="en-US" sz="1600" b="1"/>
              <a:t>8. Which product line generated the highest revenue?</a:t>
            </a:r>
            <a:endParaRPr lang="en-IN" altLang="en-US" sz="1600" b="1"/>
          </a:p>
        </p:txBody>
      </p:sp>
      <p:graphicFrame>
        <p:nvGraphicFramePr>
          <p:cNvPr id="10" name="Object 9"/>
          <p:cNvGraphicFramePr/>
          <p:nvPr/>
        </p:nvGraphicFramePr>
        <p:xfrm>
          <a:off x="281940" y="2868930"/>
          <a:ext cx="5420995" cy="3082290"/>
        </p:xfrm>
        <a:graphic>
          <a:graphicData uri="http://schemas.openxmlformats.org/presentationml/2006/ole">
            <mc:AlternateContent xmlns:mc="http://schemas.openxmlformats.org/markup-compatibility/2006">
              <mc:Choice xmlns:v="urn:schemas-microsoft-com:vml" Requires="v">
                <p:oleObj spid="_x0000_s11" name="" r:id="rId2" imgW="5734050" imgH="3079750" progId="Paint.Picture">
                  <p:embed/>
                </p:oleObj>
              </mc:Choice>
              <mc:Fallback>
                <p:oleObj name="" r:id="rId2" imgW="5734050" imgH="3079750" progId="Paint.Picture">
                  <p:embed/>
                  <p:pic>
                    <p:nvPicPr>
                      <p:cNvPr id="0" name="Picture 10"/>
                      <p:cNvPicPr/>
                      <p:nvPr/>
                    </p:nvPicPr>
                    <p:blipFill>
                      <a:blip r:embed="rId3"/>
                      <a:stretch>
                        <a:fillRect/>
                      </a:stretch>
                    </p:blipFill>
                    <p:spPr>
                      <a:xfrm>
                        <a:off x="281940" y="2868930"/>
                        <a:ext cx="5420995" cy="3082290"/>
                      </a:xfrm>
                      <a:prstGeom prst="rect">
                        <a:avLst/>
                      </a:prstGeom>
                    </p:spPr>
                  </p:pic>
                </p:oleObj>
              </mc:Fallback>
            </mc:AlternateContent>
          </a:graphicData>
        </a:graphic>
      </p:graphicFrame>
      <p:graphicFrame>
        <p:nvGraphicFramePr>
          <p:cNvPr id="16" name="Object 15"/>
          <p:cNvGraphicFramePr/>
          <p:nvPr/>
        </p:nvGraphicFramePr>
        <p:xfrm>
          <a:off x="6630670" y="2806065"/>
          <a:ext cx="4798060" cy="3145155"/>
        </p:xfrm>
        <a:graphic>
          <a:graphicData uri="http://schemas.openxmlformats.org/presentationml/2006/ole">
            <mc:AlternateContent xmlns:mc="http://schemas.openxmlformats.org/markup-compatibility/2006">
              <mc:Choice xmlns:v="urn:schemas-microsoft-com:vml" Requires="v">
                <p:oleObj spid="_x0000_s17" name="" r:id="rId4" imgW="4794250" imgH="2901950" progId="Paint.Picture">
                  <p:embed/>
                </p:oleObj>
              </mc:Choice>
              <mc:Fallback>
                <p:oleObj name="" r:id="rId4" imgW="4794250" imgH="2901950" progId="Paint.Picture">
                  <p:embed/>
                  <p:pic>
                    <p:nvPicPr>
                      <p:cNvPr id="0" name="Picture 16"/>
                      <p:cNvPicPr/>
                      <p:nvPr/>
                    </p:nvPicPr>
                    <p:blipFill>
                      <a:blip r:embed="rId5"/>
                      <a:stretch>
                        <a:fillRect/>
                      </a:stretch>
                    </p:blipFill>
                    <p:spPr>
                      <a:xfrm>
                        <a:off x="6630670" y="2806065"/>
                        <a:ext cx="4798060" cy="314515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1016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9. In which city was the highest revenue recorded?</a:t>
            </a:r>
            <a:endParaRPr lang="en-IN" sz="1600" b="1">
              <a:cs typeface="+mn-lt"/>
            </a:endParaRPr>
          </a:p>
        </p:txBody>
      </p:sp>
      <p:sp>
        <p:nvSpPr>
          <p:cNvPr id="5" name="Text Box 4"/>
          <p:cNvSpPr txBox="1"/>
          <p:nvPr/>
        </p:nvSpPr>
        <p:spPr>
          <a:xfrm>
            <a:off x="5913120" y="2125980"/>
            <a:ext cx="6089650" cy="337185"/>
          </a:xfrm>
          <a:prstGeom prst="rect">
            <a:avLst/>
          </a:prstGeom>
          <a:noFill/>
        </p:spPr>
        <p:txBody>
          <a:bodyPr wrap="square" rtlCol="0">
            <a:spAutoFit/>
          </a:bodyPr>
          <a:p>
            <a:r>
              <a:rPr lang="en-IN" altLang="en-US" sz="1600" b="1"/>
              <a:t>10. Which product line incurred the highest Value Added Tax? </a:t>
            </a:r>
            <a:endParaRPr lang="en-IN" altLang="en-US" sz="1600" b="1"/>
          </a:p>
        </p:txBody>
      </p:sp>
      <p:graphicFrame>
        <p:nvGraphicFramePr>
          <p:cNvPr id="2" name="Object 1"/>
          <p:cNvGraphicFramePr/>
          <p:nvPr/>
        </p:nvGraphicFramePr>
        <p:xfrm>
          <a:off x="325755" y="3111500"/>
          <a:ext cx="4594860" cy="3053715"/>
        </p:xfrm>
        <a:graphic>
          <a:graphicData uri="http://schemas.openxmlformats.org/presentationml/2006/ole">
            <mc:AlternateContent xmlns:mc="http://schemas.openxmlformats.org/markup-compatibility/2006">
              <mc:Choice xmlns:v="urn:schemas-microsoft-com:vml" Requires="v">
                <p:oleObj spid="_x0000_s3" name="" r:id="rId2" imgW="4591050" imgH="2686050" progId="Paint.Picture">
                  <p:embed/>
                </p:oleObj>
              </mc:Choice>
              <mc:Fallback>
                <p:oleObj name="" r:id="rId2" imgW="4591050" imgH="2686050" progId="Paint.Picture">
                  <p:embed/>
                  <p:pic>
                    <p:nvPicPr>
                      <p:cNvPr id="0" name="Picture 2"/>
                      <p:cNvPicPr/>
                      <p:nvPr/>
                    </p:nvPicPr>
                    <p:blipFill>
                      <a:blip r:embed="rId3"/>
                      <a:stretch>
                        <a:fillRect/>
                      </a:stretch>
                    </p:blipFill>
                    <p:spPr>
                      <a:xfrm>
                        <a:off x="325755" y="3111500"/>
                        <a:ext cx="4594860" cy="3053715"/>
                      </a:xfrm>
                      <a:prstGeom prst="rect">
                        <a:avLst/>
                      </a:prstGeom>
                    </p:spPr>
                  </p:pic>
                </p:oleObj>
              </mc:Fallback>
            </mc:AlternateContent>
          </a:graphicData>
        </a:graphic>
      </p:graphicFrame>
      <p:graphicFrame>
        <p:nvGraphicFramePr>
          <p:cNvPr id="8" name="Object 7"/>
          <p:cNvGraphicFramePr/>
          <p:nvPr/>
        </p:nvGraphicFramePr>
        <p:xfrm>
          <a:off x="5913120" y="3218180"/>
          <a:ext cx="5293360" cy="2840990"/>
        </p:xfrm>
        <a:graphic>
          <a:graphicData uri="http://schemas.openxmlformats.org/presentationml/2006/ole">
            <mc:AlternateContent xmlns:mc="http://schemas.openxmlformats.org/markup-compatibility/2006">
              <mc:Choice xmlns:v="urn:schemas-microsoft-com:vml" Requires="v">
                <p:oleObj spid="_x0000_s9" name="" r:id="rId4" imgW="5289550" imgH="2838450" progId="Paint.Picture">
                  <p:embed/>
                </p:oleObj>
              </mc:Choice>
              <mc:Fallback>
                <p:oleObj name="" r:id="rId4" imgW="5289550" imgH="2838450" progId="Paint.Picture">
                  <p:embed/>
                  <p:pic>
                    <p:nvPicPr>
                      <p:cNvPr id="0" name="Picture 8"/>
                      <p:cNvPicPr/>
                      <p:nvPr/>
                    </p:nvPicPr>
                    <p:blipFill>
                      <a:blip r:embed="rId5"/>
                      <a:stretch>
                        <a:fillRect/>
                      </a:stretch>
                    </p:blipFill>
                    <p:spPr>
                      <a:xfrm>
                        <a:off x="5913120" y="3218180"/>
                        <a:ext cx="5293360" cy="2840990"/>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11. For each product line, add a column indicating "Good" </a:t>
            </a:r>
            <a:endParaRPr lang="en-IN" sz="1600" b="1">
              <a:cs typeface="+mn-lt"/>
            </a:endParaRPr>
          </a:p>
          <a:p>
            <a:r>
              <a:rPr lang="en-IN" sz="1600" b="1">
                <a:cs typeface="+mn-lt"/>
              </a:rPr>
              <a:t>     if its sales are above average, otherwise "Bad."</a:t>
            </a:r>
            <a:endParaRPr lang="en-IN" sz="1600" b="1">
              <a:cs typeface="+mn-lt"/>
            </a:endParaRPr>
          </a:p>
        </p:txBody>
      </p:sp>
      <p:sp>
        <p:nvSpPr>
          <p:cNvPr id="5" name="Text Box 4"/>
          <p:cNvSpPr txBox="1"/>
          <p:nvPr/>
        </p:nvSpPr>
        <p:spPr>
          <a:xfrm>
            <a:off x="6421120" y="2125980"/>
            <a:ext cx="5581650" cy="583565"/>
          </a:xfrm>
          <a:prstGeom prst="rect">
            <a:avLst/>
          </a:prstGeom>
          <a:noFill/>
        </p:spPr>
        <p:txBody>
          <a:bodyPr wrap="square" rtlCol="0">
            <a:spAutoFit/>
          </a:bodyPr>
          <a:p>
            <a:r>
              <a:rPr lang="en-IN" altLang="en-US" sz="1600" b="1"/>
              <a:t>12. Identify the branch that exceeded the average number of products sold. </a:t>
            </a:r>
            <a:endParaRPr lang="en-IN" altLang="en-US" sz="1600" b="1"/>
          </a:p>
        </p:txBody>
      </p:sp>
      <p:graphicFrame>
        <p:nvGraphicFramePr>
          <p:cNvPr id="2" name="Object 1"/>
          <p:cNvGraphicFramePr/>
          <p:nvPr/>
        </p:nvGraphicFramePr>
        <p:xfrm>
          <a:off x="112395" y="2857500"/>
          <a:ext cx="6146800" cy="3629025"/>
        </p:xfrm>
        <a:graphic>
          <a:graphicData uri="http://schemas.openxmlformats.org/presentationml/2006/ole">
            <mc:AlternateContent xmlns:mc="http://schemas.openxmlformats.org/markup-compatibility/2006">
              <mc:Choice xmlns:v="urn:schemas-microsoft-com:vml" Requires="v">
                <p:oleObj spid="_x0000_s3" name="" r:id="rId2" imgW="8477250" imgH="4552950" progId="Paint.Picture">
                  <p:embed/>
                </p:oleObj>
              </mc:Choice>
              <mc:Fallback>
                <p:oleObj name="" r:id="rId2" imgW="8477250" imgH="4552950" progId="Paint.Picture">
                  <p:embed/>
                  <p:pic>
                    <p:nvPicPr>
                      <p:cNvPr id="0" name="Picture 2"/>
                      <p:cNvPicPr/>
                      <p:nvPr/>
                    </p:nvPicPr>
                    <p:blipFill>
                      <a:blip r:embed="rId3"/>
                      <a:stretch>
                        <a:fillRect/>
                      </a:stretch>
                    </p:blipFill>
                    <p:spPr>
                      <a:xfrm>
                        <a:off x="112395" y="2857500"/>
                        <a:ext cx="6146800" cy="3629025"/>
                      </a:xfrm>
                      <a:prstGeom prst="rect">
                        <a:avLst/>
                      </a:prstGeom>
                    </p:spPr>
                  </p:pic>
                </p:oleObj>
              </mc:Fallback>
            </mc:AlternateContent>
          </a:graphicData>
        </a:graphic>
      </p:graphicFrame>
      <p:graphicFrame>
        <p:nvGraphicFramePr>
          <p:cNvPr id="8" name="Object 7"/>
          <p:cNvGraphicFramePr/>
          <p:nvPr/>
        </p:nvGraphicFramePr>
        <p:xfrm>
          <a:off x="6694805" y="2858135"/>
          <a:ext cx="5307965" cy="3627755"/>
        </p:xfrm>
        <a:graphic>
          <a:graphicData uri="http://schemas.openxmlformats.org/presentationml/2006/ole">
            <mc:AlternateContent xmlns:mc="http://schemas.openxmlformats.org/markup-compatibility/2006">
              <mc:Choice xmlns:v="urn:schemas-microsoft-com:vml" Requires="v">
                <p:oleObj spid="_x0000_s9" name="" r:id="rId4" imgW="6292850" imgH="4222750" progId="Paint.Picture">
                  <p:embed/>
                </p:oleObj>
              </mc:Choice>
              <mc:Fallback>
                <p:oleObj name="" r:id="rId4" imgW="6292850" imgH="4222750" progId="Paint.Picture">
                  <p:embed/>
                  <p:pic>
                    <p:nvPicPr>
                      <p:cNvPr id="0" name="Picture 8"/>
                      <p:cNvPicPr/>
                      <p:nvPr/>
                    </p:nvPicPr>
                    <p:blipFill>
                      <a:blip r:embed="rId5"/>
                      <a:stretch>
                        <a:fillRect/>
                      </a:stretch>
                    </p:blipFill>
                    <p:spPr>
                      <a:xfrm>
                        <a:off x="6694805" y="2858135"/>
                        <a:ext cx="5307965" cy="362775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13. Which product line is most frequently associated </a:t>
            </a:r>
            <a:endParaRPr lang="en-IN" sz="1600" b="1">
              <a:cs typeface="+mn-lt"/>
            </a:endParaRPr>
          </a:p>
          <a:p>
            <a:r>
              <a:rPr lang="en-IN" sz="1600" b="1">
                <a:cs typeface="+mn-lt"/>
              </a:rPr>
              <a:t>      with each gender?</a:t>
            </a:r>
            <a:endParaRPr lang="en-IN" sz="1600" b="1">
              <a:cs typeface="+mn-lt"/>
            </a:endParaRPr>
          </a:p>
        </p:txBody>
      </p:sp>
      <p:sp>
        <p:nvSpPr>
          <p:cNvPr id="5" name="Text Box 4"/>
          <p:cNvSpPr txBox="1"/>
          <p:nvPr/>
        </p:nvSpPr>
        <p:spPr>
          <a:xfrm>
            <a:off x="6421120" y="2125980"/>
            <a:ext cx="5581650" cy="337185"/>
          </a:xfrm>
          <a:prstGeom prst="rect">
            <a:avLst/>
          </a:prstGeom>
          <a:noFill/>
        </p:spPr>
        <p:txBody>
          <a:bodyPr wrap="square" rtlCol="0">
            <a:spAutoFit/>
          </a:bodyPr>
          <a:p>
            <a:r>
              <a:rPr lang="en-IN" altLang="en-US" sz="1600" b="1"/>
              <a:t>14. Calculate the average rating for each product line.</a:t>
            </a:r>
            <a:endParaRPr lang="en-IN" altLang="en-US" sz="1600" b="1"/>
          </a:p>
        </p:txBody>
      </p:sp>
      <p:graphicFrame>
        <p:nvGraphicFramePr>
          <p:cNvPr id="2" name="Object 1"/>
          <p:cNvGraphicFramePr/>
          <p:nvPr/>
        </p:nvGraphicFramePr>
        <p:xfrm>
          <a:off x="144780" y="2915920"/>
          <a:ext cx="5301615" cy="3642360"/>
        </p:xfrm>
        <a:graphic>
          <a:graphicData uri="http://schemas.openxmlformats.org/presentationml/2006/ole">
            <mc:AlternateContent xmlns:mc="http://schemas.openxmlformats.org/markup-compatibility/2006">
              <mc:Choice xmlns:v="urn:schemas-microsoft-com:vml" Requires="v">
                <p:oleObj spid="_x0000_s3" name="" r:id="rId2" imgW="7219950" imgH="4273550" progId="Paint.Picture">
                  <p:embed/>
                </p:oleObj>
              </mc:Choice>
              <mc:Fallback>
                <p:oleObj name="" r:id="rId2" imgW="7219950" imgH="4273550" progId="Paint.Picture">
                  <p:embed/>
                  <p:pic>
                    <p:nvPicPr>
                      <p:cNvPr id="0" name="Picture 2"/>
                      <p:cNvPicPr/>
                      <p:nvPr/>
                    </p:nvPicPr>
                    <p:blipFill>
                      <a:blip r:embed="rId3"/>
                      <a:stretch>
                        <a:fillRect/>
                      </a:stretch>
                    </p:blipFill>
                    <p:spPr>
                      <a:xfrm>
                        <a:off x="144780" y="2915920"/>
                        <a:ext cx="5301615" cy="3642360"/>
                      </a:xfrm>
                      <a:prstGeom prst="rect">
                        <a:avLst/>
                      </a:prstGeom>
                    </p:spPr>
                  </p:pic>
                </p:oleObj>
              </mc:Fallback>
            </mc:AlternateContent>
          </a:graphicData>
        </a:graphic>
      </p:graphicFrame>
      <p:graphicFrame>
        <p:nvGraphicFramePr>
          <p:cNvPr id="8" name="Object 7"/>
          <p:cNvGraphicFramePr/>
          <p:nvPr/>
        </p:nvGraphicFramePr>
        <p:xfrm>
          <a:off x="6558915" y="2915920"/>
          <a:ext cx="5306060" cy="3581400"/>
        </p:xfrm>
        <a:graphic>
          <a:graphicData uri="http://schemas.openxmlformats.org/presentationml/2006/ole">
            <mc:AlternateContent xmlns:mc="http://schemas.openxmlformats.org/markup-compatibility/2006">
              <mc:Choice xmlns:v="urn:schemas-microsoft-com:vml" Requires="v">
                <p:oleObj spid="_x0000_s9" name="" r:id="rId4" imgW="5302250" imgH="3473450" progId="Paint.Picture">
                  <p:embed/>
                </p:oleObj>
              </mc:Choice>
              <mc:Fallback>
                <p:oleObj name="" r:id="rId4" imgW="5302250" imgH="3473450" progId="Paint.Picture">
                  <p:embed/>
                  <p:pic>
                    <p:nvPicPr>
                      <p:cNvPr id="0" name="Picture 8"/>
                      <p:cNvPicPr/>
                      <p:nvPr/>
                    </p:nvPicPr>
                    <p:blipFill>
                      <a:blip r:embed="rId5"/>
                      <a:stretch>
                        <a:fillRect/>
                      </a:stretch>
                    </p:blipFill>
                    <p:spPr>
                      <a:xfrm>
                        <a:off x="6558915" y="2915920"/>
                        <a:ext cx="5306060" cy="358140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15. Count the sales occurrences for each time of day </a:t>
            </a:r>
            <a:endParaRPr lang="en-IN" sz="1600" b="1">
              <a:cs typeface="+mn-lt"/>
            </a:endParaRPr>
          </a:p>
          <a:p>
            <a:r>
              <a:rPr lang="en-IN" sz="1600" b="1">
                <a:cs typeface="+mn-lt"/>
              </a:rPr>
              <a:t>     on every weekday.</a:t>
            </a:r>
            <a:endParaRPr lang="en-IN" sz="1600" b="1">
              <a:cs typeface="+mn-lt"/>
            </a:endParaRPr>
          </a:p>
        </p:txBody>
      </p:sp>
      <p:sp>
        <p:nvSpPr>
          <p:cNvPr id="5" name="Text Box 4"/>
          <p:cNvSpPr txBox="1"/>
          <p:nvPr/>
        </p:nvSpPr>
        <p:spPr>
          <a:xfrm>
            <a:off x="6421120" y="2125980"/>
            <a:ext cx="5581650" cy="583565"/>
          </a:xfrm>
          <a:prstGeom prst="rect">
            <a:avLst/>
          </a:prstGeom>
          <a:noFill/>
        </p:spPr>
        <p:txBody>
          <a:bodyPr wrap="square" rtlCol="0">
            <a:spAutoFit/>
          </a:bodyPr>
          <a:p>
            <a:r>
              <a:rPr lang="en-IN" altLang="en-US" sz="1600" b="1"/>
              <a:t>16. Identify the customer type contributing the highest     revenue. </a:t>
            </a:r>
            <a:endParaRPr lang="en-IN" altLang="en-US" sz="1600" b="1"/>
          </a:p>
        </p:txBody>
      </p:sp>
      <p:graphicFrame>
        <p:nvGraphicFramePr>
          <p:cNvPr id="2" name="Object 1"/>
          <p:cNvGraphicFramePr/>
          <p:nvPr/>
        </p:nvGraphicFramePr>
        <p:xfrm>
          <a:off x="347345" y="2971800"/>
          <a:ext cx="5955030" cy="3514090"/>
        </p:xfrm>
        <a:graphic>
          <a:graphicData uri="http://schemas.openxmlformats.org/presentationml/2006/ole">
            <mc:AlternateContent xmlns:mc="http://schemas.openxmlformats.org/markup-compatibility/2006">
              <mc:Choice xmlns:v="urn:schemas-microsoft-com:vml" Requires="v">
                <p:oleObj spid="_x0000_s3" name="" r:id="rId2" imgW="5949950" imgH="4845050" progId="Paint.Picture">
                  <p:embed/>
                </p:oleObj>
              </mc:Choice>
              <mc:Fallback>
                <p:oleObj name="" r:id="rId2" imgW="5949950" imgH="4845050" progId="Paint.Picture">
                  <p:embed/>
                  <p:pic>
                    <p:nvPicPr>
                      <p:cNvPr id="0" name="Picture 2"/>
                      <p:cNvPicPr/>
                      <p:nvPr/>
                    </p:nvPicPr>
                    <p:blipFill>
                      <a:blip r:embed="rId3"/>
                      <a:stretch>
                        <a:fillRect/>
                      </a:stretch>
                    </p:blipFill>
                    <p:spPr>
                      <a:xfrm>
                        <a:off x="347345" y="2971800"/>
                        <a:ext cx="5955030" cy="3514090"/>
                      </a:xfrm>
                      <a:prstGeom prst="rect">
                        <a:avLst/>
                      </a:prstGeom>
                    </p:spPr>
                  </p:pic>
                </p:oleObj>
              </mc:Fallback>
            </mc:AlternateContent>
          </a:graphicData>
        </a:graphic>
      </p:graphicFrame>
      <p:graphicFrame>
        <p:nvGraphicFramePr>
          <p:cNvPr id="8" name="Object 7"/>
          <p:cNvGraphicFramePr/>
          <p:nvPr/>
        </p:nvGraphicFramePr>
        <p:xfrm>
          <a:off x="6421120" y="2972435"/>
          <a:ext cx="5649595" cy="3513455"/>
        </p:xfrm>
        <a:graphic>
          <a:graphicData uri="http://schemas.openxmlformats.org/presentationml/2006/ole">
            <mc:AlternateContent xmlns:mc="http://schemas.openxmlformats.org/markup-compatibility/2006">
              <mc:Choice xmlns:v="urn:schemas-microsoft-com:vml" Requires="v">
                <p:oleObj spid="_x0000_s9" name="" r:id="rId4" imgW="5645150" imgH="2978150" progId="Paint.Picture">
                  <p:embed/>
                </p:oleObj>
              </mc:Choice>
              <mc:Fallback>
                <p:oleObj name="" r:id="rId4" imgW="5645150" imgH="2978150" progId="Paint.Picture">
                  <p:embed/>
                  <p:pic>
                    <p:nvPicPr>
                      <p:cNvPr id="0" name="Picture 8"/>
                      <p:cNvPicPr/>
                      <p:nvPr/>
                    </p:nvPicPr>
                    <p:blipFill>
                      <a:blip r:embed="rId5"/>
                      <a:stretch>
                        <a:fillRect/>
                      </a:stretch>
                    </p:blipFill>
                    <p:spPr>
                      <a:xfrm>
                        <a:off x="6421120" y="2972435"/>
                        <a:ext cx="5649595" cy="35134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17. Determine the city with the highest VAT percentage.</a:t>
            </a:r>
            <a:endParaRPr lang="en-IN" sz="1600" b="1">
              <a:cs typeface="+mn-lt"/>
            </a:endParaRPr>
          </a:p>
        </p:txBody>
      </p:sp>
      <p:sp>
        <p:nvSpPr>
          <p:cNvPr id="5" name="Text Box 4"/>
          <p:cNvSpPr txBox="1"/>
          <p:nvPr/>
        </p:nvSpPr>
        <p:spPr>
          <a:xfrm>
            <a:off x="6421120" y="2125980"/>
            <a:ext cx="5581650" cy="583565"/>
          </a:xfrm>
          <a:prstGeom prst="rect">
            <a:avLst/>
          </a:prstGeom>
          <a:noFill/>
        </p:spPr>
        <p:txBody>
          <a:bodyPr wrap="square" rtlCol="0">
            <a:spAutoFit/>
          </a:bodyPr>
          <a:p>
            <a:r>
              <a:rPr lang="en-IN" altLang="en-US" sz="1600" b="1"/>
              <a:t>18. Identify the customer type with the highest VAT payments. </a:t>
            </a:r>
            <a:endParaRPr lang="en-IN" altLang="en-US" sz="1600" b="1"/>
          </a:p>
        </p:txBody>
      </p:sp>
      <p:graphicFrame>
        <p:nvGraphicFramePr>
          <p:cNvPr id="2" name="Object 1"/>
          <p:cNvGraphicFramePr/>
          <p:nvPr/>
        </p:nvGraphicFramePr>
        <p:xfrm>
          <a:off x="281305" y="2811780"/>
          <a:ext cx="5814695" cy="3420110"/>
        </p:xfrm>
        <a:graphic>
          <a:graphicData uri="http://schemas.openxmlformats.org/presentationml/2006/ole">
            <mc:AlternateContent xmlns:mc="http://schemas.openxmlformats.org/markup-compatibility/2006">
              <mc:Choice xmlns:v="urn:schemas-microsoft-com:vml" Requires="v">
                <p:oleObj spid="_x0000_s3" name="" r:id="rId2" imgW="5810250" imgH="2698750" progId="Paint.Picture">
                  <p:embed/>
                </p:oleObj>
              </mc:Choice>
              <mc:Fallback>
                <p:oleObj name="" r:id="rId2" imgW="5810250" imgH="2698750" progId="Paint.Picture">
                  <p:embed/>
                  <p:pic>
                    <p:nvPicPr>
                      <p:cNvPr id="0" name="Picture 2"/>
                      <p:cNvPicPr/>
                      <p:nvPr/>
                    </p:nvPicPr>
                    <p:blipFill>
                      <a:blip r:embed="rId3"/>
                      <a:stretch>
                        <a:fillRect/>
                      </a:stretch>
                    </p:blipFill>
                    <p:spPr>
                      <a:xfrm>
                        <a:off x="281305" y="2811780"/>
                        <a:ext cx="5814695" cy="3420110"/>
                      </a:xfrm>
                      <a:prstGeom prst="rect">
                        <a:avLst/>
                      </a:prstGeom>
                    </p:spPr>
                  </p:pic>
                </p:oleObj>
              </mc:Fallback>
            </mc:AlternateContent>
          </a:graphicData>
        </a:graphic>
      </p:graphicFrame>
      <p:graphicFrame>
        <p:nvGraphicFramePr>
          <p:cNvPr id="8" name="Object 7"/>
          <p:cNvGraphicFramePr/>
          <p:nvPr/>
        </p:nvGraphicFramePr>
        <p:xfrm>
          <a:off x="6261735" y="2811780"/>
          <a:ext cx="5459095" cy="3420745"/>
        </p:xfrm>
        <a:graphic>
          <a:graphicData uri="http://schemas.openxmlformats.org/presentationml/2006/ole">
            <mc:AlternateContent xmlns:mc="http://schemas.openxmlformats.org/markup-compatibility/2006">
              <mc:Choice xmlns:v="urn:schemas-microsoft-com:vml" Requires="v">
                <p:oleObj spid="_x0000_s9" name="" r:id="rId4" imgW="5454650" imgH="2889250" progId="Paint.Picture">
                  <p:embed/>
                </p:oleObj>
              </mc:Choice>
              <mc:Fallback>
                <p:oleObj name="" r:id="rId4" imgW="5454650" imgH="2889250" progId="Paint.Picture">
                  <p:embed/>
                  <p:pic>
                    <p:nvPicPr>
                      <p:cNvPr id="0" name="Picture 8"/>
                      <p:cNvPicPr/>
                      <p:nvPr/>
                    </p:nvPicPr>
                    <p:blipFill>
                      <a:blip r:embed="rId5"/>
                      <a:stretch>
                        <a:fillRect/>
                      </a:stretch>
                    </p:blipFill>
                    <p:spPr>
                      <a:xfrm>
                        <a:off x="6261735" y="2811780"/>
                        <a:ext cx="5459095" cy="342074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19. What is the count of distinct customer types in the dataset?</a:t>
            </a:r>
            <a:endParaRPr lang="en-IN" sz="1600" b="1">
              <a:cs typeface="+mn-lt"/>
            </a:endParaRPr>
          </a:p>
        </p:txBody>
      </p:sp>
      <p:sp>
        <p:nvSpPr>
          <p:cNvPr id="5" name="Text Box 4"/>
          <p:cNvSpPr txBox="1"/>
          <p:nvPr/>
        </p:nvSpPr>
        <p:spPr>
          <a:xfrm>
            <a:off x="6421120" y="2125980"/>
            <a:ext cx="5581650" cy="583565"/>
          </a:xfrm>
          <a:prstGeom prst="rect">
            <a:avLst/>
          </a:prstGeom>
          <a:noFill/>
        </p:spPr>
        <p:txBody>
          <a:bodyPr wrap="square" rtlCol="0">
            <a:spAutoFit/>
          </a:bodyPr>
          <a:p>
            <a:r>
              <a:rPr lang="en-IN" altLang="en-US" sz="1600" b="1"/>
              <a:t>20. What is the count of distinct payment methods in the dataset? </a:t>
            </a:r>
            <a:endParaRPr lang="en-IN" altLang="en-US" sz="1600" b="1"/>
          </a:p>
        </p:txBody>
      </p:sp>
      <p:graphicFrame>
        <p:nvGraphicFramePr>
          <p:cNvPr id="2" name="Object 1"/>
          <p:cNvGraphicFramePr/>
          <p:nvPr/>
        </p:nvGraphicFramePr>
        <p:xfrm>
          <a:off x="233680" y="3540760"/>
          <a:ext cx="5624195" cy="2449195"/>
        </p:xfrm>
        <a:graphic>
          <a:graphicData uri="http://schemas.openxmlformats.org/presentationml/2006/ole">
            <mc:AlternateContent xmlns:mc="http://schemas.openxmlformats.org/markup-compatibility/2006">
              <mc:Choice xmlns:v="urn:schemas-microsoft-com:vml" Requires="v">
                <p:oleObj spid="_x0000_s3" name="" r:id="rId2" imgW="5619750" imgH="2254250" progId="Paint.Picture">
                  <p:embed/>
                </p:oleObj>
              </mc:Choice>
              <mc:Fallback>
                <p:oleObj name="" r:id="rId2" imgW="5619750" imgH="2254250" progId="Paint.Picture">
                  <p:embed/>
                  <p:pic>
                    <p:nvPicPr>
                      <p:cNvPr id="0" name="Picture 2"/>
                      <p:cNvPicPr/>
                      <p:nvPr/>
                    </p:nvPicPr>
                    <p:blipFill>
                      <a:blip r:embed="rId3"/>
                      <a:stretch>
                        <a:fillRect/>
                      </a:stretch>
                    </p:blipFill>
                    <p:spPr>
                      <a:xfrm>
                        <a:off x="233680" y="3540760"/>
                        <a:ext cx="5624195" cy="2449195"/>
                      </a:xfrm>
                      <a:prstGeom prst="rect">
                        <a:avLst/>
                      </a:prstGeom>
                    </p:spPr>
                  </p:pic>
                </p:oleObj>
              </mc:Fallback>
            </mc:AlternateContent>
          </a:graphicData>
        </a:graphic>
      </p:graphicFrame>
      <p:graphicFrame>
        <p:nvGraphicFramePr>
          <p:cNvPr id="8" name="Object 7"/>
          <p:cNvGraphicFramePr/>
          <p:nvPr/>
        </p:nvGraphicFramePr>
        <p:xfrm>
          <a:off x="6181090" y="3429000"/>
          <a:ext cx="5459095" cy="2425065"/>
        </p:xfrm>
        <a:graphic>
          <a:graphicData uri="http://schemas.openxmlformats.org/presentationml/2006/ole">
            <mc:AlternateContent xmlns:mc="http://schemas.openxmlformats.org/markup-compatibility/2006">
              <mc:Choice xmlns:v="urn:schemas-microsoft-com:vml" Requires="v">
                <p:oleObj spid="_x0000_s9" name="" r:id="rId4" imgW="5454650" imgH="2266950" progId="Paint.Picture">
                  <p:embed/>
                </p:oleObj>
              </mc:Choice>
              <mc:Fallback>
                <p:oleObj name="" r:id="rId4" imgW="5454650" imgH="2266950" progId="Paint.Picture">
                  <p:embed/>
                  <p:pic>
                    <p:nvPicPr>
                      <p:cNvPr id="0" name="Picture 8"/>
                      <p:cNvPicPr/>
                      <p:nvPr/>
                    </p:nvPicPr>
                    <p:blipFill>
                      <a:blip r:embed="rId5"/>
                      <a:stretch>
                        <a:fillRect/>
                      </a:stretch>
                    </p:blipFill>
                    <p:spPr>
                      <a:xfrm>
                        <a:off x="6181090" y="3429000"/>
                        <a:ext cx="5459095" cy="2425065"/>
                      </a:xfrm>
                      <a:prstGeom prst="rect">
                        <a:avLst/>
                      </a:prstGeom>
                    </p:spPr>
                  </p:pic>
                </p:oleObj>
              </mc:Fallback>
            </mc:AlternateContent>
          </a:graphicData>
        </a:graphic>
      </p:graphicFrame>
      <p:sp>
        <p:nvSpPr>
          <p:cNvPr id="10" name="Text Box 9"/>
          <p:cNvSpPr txBox="1"/>
          <p:nvPr/>
        </p:nvSpPr>
        <p:spPr>
          <a:xfrm>
            <a:off x="282575" y="2904490"/>
            <a:ext cx="4377690" cy="368935"/>
          </a:xfrm>
          <a:prstGeom prst="rect">
            <a:avLst/>
          </a:prstGeom>
          <a:noFill/>
        </p:spPr>
        <p:txBody>
          <a:bodyPr wrap="square" rtlCol="0">
            <a:noAutofit/>
          </a:bodyPr>
          <a:p>
            <a:r>
              <a:rPr lang="en-IN" altLang="en-US"/>
              <a:t>Member, Normal</a:t>
            </a:r>
            <a:endParaRPr lang="en-IN" altLang="en-US"/>
          </a:p>
        </p:txBody>
      </p:sp>
      <p:sp>
        <p:nvSpPr>
          <p:cNvPr id="11" name="Text Box 10"/>
          <p:cNvSpPr txBox="1"/>
          <p:nvPr/>
        </p:nvSpPr>
        <p:spPr>
          <a:xfrm>
            <a:off x="6642735" y="2837815"/>
            <a:ext cx="3068955" cy="368300"/>
          </a:xfrm>
          <a:prstGeom prst="rect">
            <a:avLst/>
          </a:prstGeom>
          <a:noFill/>
        </p:spPr>
        <p:txBody>
          <a:bodyPr wrap="square" rtlCol="0">
            <a:spAutoFit/>
          </a:bodyPr>
          <a:p>
            <a:r>
              <a:rPr lang="en-IN" altLang="en-US"/>
              <a:t>Cash, credit card, ewallet</a:t>
            </a: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21. Which customer type occurs most frequently?</a:t>
            </a:r>
            <a:endParaRPr lang="en-IN" sz="1600" b="1">
              <a:cs typeface="+mn-lt"/>
            </a:endParaRPr>
          </a:p>
        </p:txBody>
      </p:sp>
      <p:sp>
        <p:nvSpPr>
          <p:cNvPr id="5" name="Text Box 4"/>
          <p:cNvSpPr txBox="1"/>
          <p:nvPr/>
        </p:nvSpPr>
        <p:spPr>
          <a:xfrm>
            <a:off x="6430645" y="2173605"/>
            <a:ext cx="5581650" cy="583565"/>
          </a:xfrm>
          <a:prstGeom prst="rect">
            <a:avLst/>
          </a:prstGeom>
          <a:noFill/>
        </p:spPr>
        <p:txBody>
          <a:bodyPr wrap="square" rtlCol="0">
            <a:spAutoFit/>
          </a:bodyPr>
          <a:p>
            <a:r>
              <a:rPr lang="en-IN" altLang="en-US" sz="1600" b="1"/>
              <a:t>22. Identify the customer type with the highest purchase frequency. </a:t>
            </a:r>
            <a:endParaRPr lang="en-IN" altLang="en-US" sz="1600" b="1"/>
          </a:p>
        </p:txBody>
      </p:sp>
      <p:graphicFrame>
        <p:nvGraphicFramePr>
          <p:cNvPr id="2" name="Object 1"/>
          <p:cNvGraphicFramePr/>
          <p:nvPr/>
        </p:nvGraphicFramePr>
        <p:xfrm>
          <a:off x="130175" y="2874645"/>
          <a:ext cx="5138420" cy="3561080"/>
        </p:xfrm>
        <a:graphic>
          <a:graphicData uri="http://schemas.openxmlformats.org/presentationml/2006/ole">
            <mc:AlternateContent xmlns:mc="http://schemas.openxmlformats.org/markup-compatibility/2006">
              <mc:Choice xmlns:v="urn:schemas-microsoft-com:vml" Requires="v">
                <p:oleObj spid="_x0000_s3" name="" r:id="rId2" imgW="4730750" imgH="2914650" progId="Paint.Picture">
                  <p:embed/>
                </p:oleObj>
              </mc:Choice>
              <mc:Fallback>
                <p:oleObj name="" r:id="rId2" imgW="4730750" imgH="2914650" progId="Paint.Picture">
                  <p:embed/>
                  <p:pic>
                    <p:nvPicPr>
                      <p:cNvPr id="0" name="Picture 2"/>
                      <p:cNvPicPr/>
                      <p:nvPr/>
                    </p:nvPicPr>
                    <p:blipFill>
                      <a:blip r:embed="rId3"/>
                      <a:stretch>
                        <a:fillRect/>
                      </a:stretch>
                    </p:blipFill>
                    <p:spPr>
                      <a:xfrm>
                        <a:off x="130175" y="2874645"/>
                        <a:ext cx="5138420" cy="3561080"/>
                      </a:xfrm>
                      <a:prstGeom prst="rect">
                        <a:avLst/>
                      </a:prstGeom>
                    </p:spPr>
                  </p:pic>
                </p:oleObj>
              </mc:Fallback>
            </mc:AlternateContent>
          </a:graphicData>
        </a:graphic>
      </p:graphicFrame>
      <p:graphicFrame>
        <p:nvGraphicFramePr>
          <p:cNvPr id="8" name="Object 7"/>
          <p:cNvGraphicFramePr/>
          <p:nvPr/>
        </p:nvGraphicFramePr>
        <p:xfrm>
          <a:off x="5737860" y="2952750"/>
          <a:ext cx="5738495" cy="3329940"/>
        </p:xfrm>
        <a:graphic>
          <a:graphicData uri="http://schemas.openxmlformats.org/presentationml/2006/ole">
            <mc:AlternateContent xmlns:mc="http://schemas.openxmlformats.org/markup-compatibility/2006">
              <mc:Choice xmlns:v="urn:schemas-microsoft-com:vml" Requires="v">
                <p:oleObj spid="_x0000_s9" name="" r:id="rId4" imgW="5734050" imgH="2952750" progId="Paint.Picture">
                  <p:embed/>
                </p:oleObj>
              </mc:Choice>
              <mc:Fallback>
                <p:oleObj name="" r:id="rId4" imgW="5734050" imgH="2952750" progId="Paint.Picture">
                  <p:embed/>
                  <p:pic>
                    <p:nvPicPr>
                      <p:cNvPr id="0" name="Picture 8"/>
                      <p:cNvPicPr/>
                      <p:nvPr/>
                    </p:nvPicPr>
                    <p:blipFill>
                      <a:blip r:embed="rId5"/>
                      <a:stretch>
                        <a:fillRect/>
                      </a:stretch>
                    </p:blipFill>
                    <p:spPr>
                      <a:xfrm>
                        <a:off x="5737860" y="2952750"/>
                        <a:ext cx="5738495" cy="332994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23. Determine the predominant gender among customers.</a:t>
            </a:r>
            <a:endParaRPr lang="en-IN" sz="1600" b="1">
              <a:cs typeface="+mn-lt"/>
            </a:endParaRPr>
          </a:p>
        </p:txBody>
      </p:sp>
      <p:sp>
        <p:nvSpPr>
          <p:cNvPr id="5" name="Text Box 4"/>
          <p:cNvSpPr txBox="1"/>
          <p:nvPr/>
        </p:nvSpPr>
        <p:spPr>
          <a:xfrm>
            <a:off x="6421120" y="2164080"/>
            <a:ext cx="5581650" cy="583565"/>
          </a:xfrm>
          <a:prstGeom prst="rect">
            <a:avLst/>
          </a:prstGeom>
          <a:noFill/>
        </p:spPr>
        <p:txBody>
          <a:bodyPr wrap="square" rtlCol="0">
            <a:spAutoFit/>
          </a:bodyPr>
          <a:p>
            <a:r>
              <a:rPr lang="en-IN" altLang="en-US" sz="1600" b="1"/>
              <a:t>24. Examine the distribution of genders within each branch.</a:t>
            </a:r>
            <a:endParaRPr lang="en-IN" altLang="en-US" sz="1600" b="1"/>
          </a:p>
        </p:txBody>
      </p:sp>
      <p:graphicFrame>
        <p:nvGraphicFramePr>
          <p:cNvPr id="2" name="Object 1"/>
          <p:cNvGraphicFramePr/>
          <p:nvPr/>
        </p:nvGraphicFramePr>
        <p:xfrm>
          <a:off x="358140" y="2858135"/>
          <a:ext cx="4721860" cy="3277235"/>
        </p:xfrm>
        <a:graphic>
          <a:graphicData uri="http://schemas.openxmlformats.org/presentationml/2006/ole">
            <mc:AlternateContent xmlns:mc="http://schemas.openxmlformats.org/markup-compatibility/2006">
              <mc:Choice xmlns:v="urn:schemas-microsoft-com:vml" Requires="v">
                <p:oleObj spid="_x0000_s3" name="" r:id="rId2" imgW="4718050" imgH="2813050" progId="Paint.Picture">
                  <p:embed/>
                </p:oleObj>
              </mc:Choice>
              <mc:Fallback>
                <p:oleObj name="" r:id="rId2" imgW="4718050" imgH="2813050" progId="Paint.Picture">
                  <p:embed/>
                  <p:pic>
                    <p:nvPicPr>
                      <p:cNvPr id="0" name="Picture 2"/>
                      <p:cNvPicPr/>
                      <p:nvPr/>
                    </p:nvPicPr>
                    <p:blipFill>
                      <a:blip r:embed="rId3"/>
                      <a:stretch>
                        <a:fillRect/>
                      </a:stretch>
                    </p:blipFill>
                    <p:spPr>
                      <a:xfrm>
                        <a:off x="358140" y="2858135"/>
                        <a:ext cx="4721860" cy="3277235"/>
                      </a:xfrm>
                      <a:prstGeom prst="rect">
                        <a:avLst/>
                      </a:prstGeom>
                    </p:spPr>
                  </p:pic>
                </p:oleObj>
              </mc:Fallback>
            </mc:AlternateContent>
          </a:graphicData>
        </a:graphic>
      </p:graphicFrame>
      <p:graphicFrame>
        <p:nvGraphicFramePr>
          <p:cNvPr id="8" name="Object 7"/>
          <p:cNvGraphicFramePr/>
          <p:nvPr/>
        </p:nvGraphicFramePr>
        <p:xfrm>
          <a:off x="6162675" y="2747645"/>
          <a:ext cx="5255260" cy="3387090"/>
        </p:xfrm>
        <a:graphic>
          <a:graphicData uri="http://schemas.openxmlformats.org/presentationml/2006/ole">
            <mc:AlternateContent xmlns:mc="http://schemas.openxmlformats.org/markup-compatibility/2006">
              <mc:Choice xmlns:v="urn:schemas-microsoft-com:vml" Requires="v">
                <p:oleObj spid="_x0000_s9" name="" r:id="rId4" imgW="5251450" imgH="3384550" progId="Paint.Picture">
                  <p:embed/>
                </p:oleObj>
              </mc:Choice>
              <mc:Fallback>
                <p:oleObj name="" r:id="rId4" imgW="5251450" imgH="3384550" progId="Paint.Picture">
                  <p:embed/>
                  <p:pic>
                    <p:nvPicPr>
                      <p:cNvPr id="0" name="Picture 8"/>
                      <p:cNvPicPr/>
                      <p:nvPr/>
                    </p:nvPicPr>
                    <p:blipFill>
                      <a:blip r:embed="rId5"/>
                      <a:stretch>
                        <a:fillRect/>
                      </a:stretch>
                    </p:blipFill>
                    <p:spPr>
                      <a:xfrm>
                        <a:off x="6162675" y="2747645"/>
                        <a:ext cx="5255260" cy="338709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5247640"/>
          </a:xfrm>
          <a:prstGeom prst="rect">
            <a:avLst/>
          </a:prstGeom>
          <a:gradFill>
            <a:gsLst>
              <a:gs pos="0">
                <a:srgbClr val="9EE256"/>
              </a:gs>
              <a:gs pos="100000">
                <a:srgbClr val="52762D"/>
              </a:gs>
            </a:gsLst>
            <a:lin scaled="0"/>
          </a:gradFill>
        </p:spPr>
        <p:txBody>
          <a:bodyPr wrap="square" rtlCol="0">
            <a:noAutofit/>
          </a:bodyPr>
          <a:p>
            <a:r>
              <a:rPr lang="en-US" sz="4800" b="1" u="sng">
                <a:latin typeface="Brush Script MT" panose="03060802040406070304" charset="0"/>
                <a:cs typeface="Brush Script MT" panose="03060802040406070304" charset="0"/>
              </a:rPr>
              <a:t>Purposes Of The Project</a:t>
            </a:r>
            <a:r>
              <a:rPr lang="en-IN" altLang="en-US" sz="4800" b="1" u="sng">
                <a:latin typeface="Brush Script MT" panose="03060802040406070304" charset="0"/>
                <a:cs typeface="Brush Script MT" panose="03060802040406070304" charset="0"/>
              </a:rPr>
              <a:t>:</a:t>
            </a:r>
            <a:endParaRPr lang="en-IN" altLang="en-US" sz="4800" b="1" u="sng">
              <a:latin typeface="Brush Script MT" panose="03060802040406070304" charset="0"/>
              <a:cs typeface="Brush Script MT" panose="03060802040406070304" charset="0"/>
            </a:endParaRPr>
          </a:p>
          <a:p>
            <a:pPr indent="457200"/>
            <a:endParaRPr lang="en-IN" altLang="en-US" sz="3200" b="1"/>
          </a:p>
          <a:p>
            <a:pPr indent="457200"/>
            <a:r>
              <a:rPr lang="en-US" altLang="en-US" sz="3200" b="1"/>
              <a:t>The major aim of this project is to gain insight into the sales data of Amazon to understand the different factors that affect sales of the different cities and their corrosponding branches of Amazon located in Myanmar, using MySQL. The project aims to uncover insights into sales trends, customer behavior, and product performance. By leveraging the power of MySQL queries, we extract meaningful statistics and patterns from complex datasets.</a:t>
            </a:r>
            <a:endParaRPr lang="en-US" altLang="en-US" sz="32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1016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25. Identify the time of day when customers provide </a:t>
            </a:r>
            <a:endParaRPr lang="en-IN" sz="1600" b="1">
              <a:cs typeface="+mn-lt"/>
            </a:endParaRPr>
          </a:p>
          <a:p>
            <a:r>
              <a:rPr lang="en-IN" sz="1600" b="1">
                <a:cs typeface="+mn-lt"/>
              </a:rPr>
              <a:t>      the most ratings.</a:t>
            </a:r>
            <a:endParaRPr lang="en-IN" sz="1600" b="1">
              <a:cs typeface="+mn-lt"/>
            </a:endParaRPr>
          </a:p>
        </p:txBody>
      </p:sp>
      <p:sp>
        <p:nvSpPr>
          <p:cNvPr id="5" name="Text Box 4"/>
          <p:cNvSpPr txBox="1"/>
          <p:nvPr/>
        </p:nvSpPr>
        <p:spPr>
          <a:xfrm>
            <a:off x="6421120" y="2125980"/>
            <a:ext cx="5581650" cy="583565"/>
          </a:xfrm>
          <a:prstGeom prst="rect">
            <a:avLst/>
          </a:prstGeom>
          <a:noFill/>
        </p:spPr>
        <p:txBody>
          <a:bodyPr wrap="square" rtlCol="0">
            <a:spAutoFit/>
          </a:bodyPr>
          <a:p>
            <a:r>
              <a:rPr lang="en-IN" altLang="en-US" sz="1600" b="1"/>
              <a:t>26. Determine the time of day with the highest customer ratings for each branch. </a:t>
            </a:r>
            <a:endParaRPr lang="en-IN" altLang="en-US" sz="1600" b="1"/>
          </a:p>
        </p:txBody>
      </p:sp>
      <p:graphicFrame>
        <p:nvGraphicFramePr>
          <p:cNvPr id="8" name="Object 7"/>
          <p:cNvGraphicFramePr/>
          <p:nvPr/>
        </p:nvGraphicFramePr>
        <p:xfrm>
          <a:off x="234950" y="3093720"/>
          <a:ext cx="5438775" cy="3056890"/>
        </p:xfrm>
        <a:graphic>
          <a:graphicData uri="http://schemas.openxmlformats.org/presentationml/2006/ole">
            <mc:AlternateContent xmlns:mc="http://schemas.openxmlformats.org/markup-compatibility/2006">
              <mc:Choice xmlns:v="urn:schemas-microsoft-com:vml" Requires="v">
                <p:oleObj spid="_x0000_s9" name="" r:id="rId2" imgW="5886450" imgH="3054350" progId="Paint.Picture">
                  <p:embed/>
                </p:oleObj>
              </mc:Choice>
              <mc:Fallback>
                <p:oleObj name="" r:id="rId2" imgW="5886450" imgH="3054350" progId="Paint.Picture">
                  <p:embed/>
                  <p:pic>
                    <p:nvPicPr>
                      <p:cNvPr id="0" name="Picture 8"/>
                      <p:cNvPicPr/>
                      <p:nvPr/>
                    </p:nvPicPr>
                    <p:blipFill>
                      <a:blip r:embed="rId3"/>
                      <a:stretch>
                        <a:fillRect/>
                      </a:stretch>
                    </p:blipFill>
                    <p:spPr>
                      <a:xfrm>
                        <a:off x="234950" y="3093720"/>
                        <a:ext cx="5438775" cy="3056890"/>
                      </a:xfrm>
                      <a:prstGeom prst="rect">
                        <a:avLst/>
                      </a:prstGeom>
                    </p:spPr>
                  </p:pic>
                </p:oleObj>
              </mc:Fallback>
            </mc:AlternateContent>
          </a:graphicData>
        </a:graphic>
      </p:graphicFrame>
      <p:graphicFrame>
        <p:nvGraphicFramePr>
          <p:cNvPr id="10" name="Object 9"/>
          <p:cNvGraphicFramePr/>
          <p:nvPr/>
        </p:nvGraphicFramePr>
        <p:xfrm>
          <a:off x="6106160" y="3094355"/>
          <a:ext cx="5907405" cy="3157855"/>
        </p:xfrm>
        <a:graphic>
          <a:graphicData uri="http://schemas.openxmlformats.org/presentationml/2006/ole">
            <mc:AlternateContent xmlns:mc="http://schemas.openxmlformats.org/markup-compatibility/2006">
              <mc:Choice xmlns:v="urn:schemas-microsoft-com:vml" Requires="v">
                <p:oleObj spid="_x0000_s11" name="" r:id="rId4" imgW="6419850" imgH="4489450" progId="Paint.Picture">
                  <p:embed/>
                </p:oleObj>
              </mc:Choice>
              <mc:Fallback>
                <p:oleObj name="" r:id="rId4" imgW="6419850" imgH="4489450" progId="Paint.Picture">
                  <p:embed/>
                  <p:pic>
                    <p:nvPicPr>
                      <p:cNvPr id="0" name="Picture 10"/>
                      <p:cNvPicPr/>
                      <p:nvPr/>
                    </p:nvPicPr>
                    <p:blipFill>
                      <a:blip r:embed="rId5"/>
                      <a:stretch>
                        <a:fillRect/>
                      </a:stretch>
                    </p:blipFill>
                    <p:spPr>
                      <a:xfrm>
                        <a:off x="6106160" y="3094355"/>
                        <a:ext cx="5907405" cy="315785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27. Identify the day of the week with the highest</a:t>
            </a:r>
            <a:endParaRPr lang="en-IN" sz="1600" b="1">
              <a:cs typeface="+mn-lt"/>
            </a:endParaRPr>
          </a:p>
          <a:p>
            <a:r>
              <a:rPr lang="en-IN" sz="1600" b="1">
                <a:cs typeface="+mn-lt"/>
              </a:rPr>
              <a:t>      average ratings.</a:t>
            </a:r>
            <a:endParaRPr lang="en-IN" sz="1600" b="1">
              <a:cs typeface="+mn-lt"/>
            </a:endParaRPr>
          </a:p>
        </p:txBody>
      </p:sp>
      <p:sp>
        <p:nvSpPr>
          <p:cNvPr id="5" name="Text Box 4"/>
          <p:cNvSpPr txBox="1"/>
          <p:nvPr/>
        </p:nvSpPr>
        <p:spPr>
          <a:xfrm>
            <a:off x="5912485" y="2125980"/>
            <a:ext cx="6090285" cy="583565"/>
          </a:xfrm>
          <a:prstGeom prst="rect">
            <a:avLst/>
          </a:prstGeom>
          <a:noFill/>
        </p:spPr>
        <p:txBody>
          <a:bodyPr wrap="square" rtlCol="0">
            <a:spAutoFit/>
          </a:bodyPr>
          <a:p>
            <a:r>
              <a:rPr lang="en-IN" altLang="en-US" sz="1600" b="1"/>
              <a:t>28.  Determine the day of the week with the highest average ratings for each branch.</a:t>
            </a:r>
            <a:endParaRPr lang="en-IN" altLang="en-US" sz="1600" b="1"/>
          </a:p>
        </p:txBody>
      </p:sp>
      <p:graphicFrame>
        <p:nvGraphicFramePr>
          <p:cNvPr id="10" name="Object 9"/>
          <p:cNvGraphicFramePr/>
          <p:nvPr/>
        </p:nvGraphicFramePr>
        <p:xfrm>
          <a:off x="344170" y="3044825"/>
          <a:ext cx="5414010" cy="3249930"/>
        </p:xfrm>
        <a:graphic>
          <a:graphicData uri="http://schemas.openxmlformats.org/presentationml/2006/ole">
            <mc:AlternateContent xmlns:mc="http://schemas.openxmlformats.org/markup-compatibility/2006">
              <mc:Choice xmlns:v="urn:schemas-microsoft-com:vml" Requires="v">
                <p:oleObj spid="_x0000_s11" name="" r:id="rId2" imgW="5861050" imgH="2863850" progId="Paint.Picture">
                  <p:embed/>
                </p:oleObj>
              </mc:Choice>
              <mc:Fallback>
                <p:oleObj name="" r:id="rId2" imgW="5861050" imgH="2863850" progId="Paint.Picture">
                  <p:embed/>
                  <p:pic>
                    <p:nvPicPr>
                      <p:cNvPr id="0" name="Picture 10"/>
                      <p:cNvPicPr/>
                      <p:nvPr/>
                    </p:nvPicPr>
                    <p:blipFill>
                      <a:blip r:embed="rId3"/>
                      <a:stretch>
                        <a:fillRect/>
                      </a:stretch>
                    </p:blipFill>
                    <p:spPr>
                      <a:xfrm>
                        <a:off x="344170" y="3044825"/>
                        <a:ext cx="5414010" cy="3249930"/>
                      </a:xfrm>
                      <a:prstGeom prst="rect">
                        <a:avLst/>
                      </a:prstGeom>
                    </p:spPr>
                  </p:pic>
                </p:oleObj>
              </mc:Fallback>
            </mc:AlternateContent>
          </a:graphicData>
        </a:graphic>
      </p:graphicFrame>
      <p:graphicFrame>
        <p:nvGraphicFramePr>
          <p:cNvPr id="12" name="Object 11"/>
          <p:cNvGraphicFramePr/>
          <p:nvPr/>
        </p:nvGraphicFramePr>
        <p:xfrm>
          <a:off x="6595745" y="2915920"/>
          <a:ext cx="5094605" cy="3448050"/>
        </p:xfrm>
        <a:graphic>
          <a:graphicData uri="http://schemas.openxmlformats.org/presentationml/2006/ole">
            <mc:AlternateContent xmlns:mc="http://schemas.openxmlformats.org/markup-compatibility/2006">
              <mc:Choice xmlns:v="urn:schemas-microsoft-com:vml" Requires="v">
                <p:oleObj spid="_x0000_s13" name="" r:id="rId4" imgW="6724650" imgH="4540250" progId="Paint.Picture">
                  <p:embed/>
                </p:oleObj>
              </mc:Choice>
              <mc:Fallback>
                <p:oleObj name="" r:id="rId4" imgW="6724650" imgH="4540250" progId="Paint.Picture">
                  <p:embed/>
                  <p:pic>
                    <p:nvPicPr>
                      <p:cNvPr id="0" name="Picture 12"/>
                      <p:cNvPicPr/>
                      <p:nvPr/>
                    </p:nvPicPr>
                    <p:blipFill>
                      <a:blip r:embed="rId5"/>
                      <a:stretch>
                        <a:fillRect/>
                      </a:stretch>
                    </p:blipFill>
                    <p:spPr>
                      <a:xfrm>
                        <a:off x="6595745" y="2915920"/>
                        <a:ext cx="5094605" cy="344805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 What is the count of distinct cities in the dataset?</a:t>
            </a:r>
            <a:endParaRPr lang="en-IN" sz="1600" b="1">
              <a:cs typeface="+mn-lt"/>
            </a:endParaRPr>
          </a:p>
        </p:txBody>
      </p:sp>
      <p:graphicFrame>
        <p:nvGraphicFramePr>
          <p:cNvPr id="2" name="Object 1"/>
          <p:cNvGraphicFramePr/>
          <p:nvPr/>
        </p:nvGraphicFramePr>
        <p:xfrm>
          <a:off x="134620" y="2979420"/>
          <a:ext cx="5621020" cy="3247390"/>
        </p:xfrm>
        <a:graphic>
          <a:graphicData uri="http://schemas.openxmlformats.org/presentationml/2006/ole">
            <mc:AlternateContent xmlns:mc="http://schemas.openxmlformats.org/markup-compatibility/2006">
              <mc:Choice xmlns:v="urn:schemas-microsoft-com:vml" Requires="v">
                <p:oleObj spid="_x0000_s3" name="" r:id="rId2" imgW="6203950" imgH="3244850" progId="Paint.Picture">
                  <p:embed/>
                </p:oleObj>
              </mc:Choice>
              <mc:Fallback>
                <p:oleObj name="" r:id="rId2" imgW="6203950" imgH="3244850" progId="Paint.Picture">
                  <p:embed/>
                  <p:pic>
                    <p:nvPicPr>
                      <p:cNvPr id="0" name="Picture 2"/>
                      <p:cNvPicPr/>
                      <p:nvPr/>
                    </p:nvPicPr>
                    <p:blipFill>
                      <a:blip r:embed="rId3"/>
                      <a:stretch>
                        <a:fillRect/>
                      </a:stretch>
                    </p:blipFill>
                    <p:spPr>
                      <a:xfrm>
                        <a:off x="134620" y="2979420"/>
                        <a:ext cx="5621020" cy="3247390"/>
                      </a:xfrm>
                      <a:prstGeom prst="rect">
                        <a:avLst/>
                      </a:prstGeom>
                    </p:spPr>
                  </p:pic>
                </p:oleObj>
              </mc:Fallback>
            </mc:AlternateContent>
          </a:graphicData>
        </a:graphic>
      </p:graphicFrame>
      <p:sp>
        <p:nvSpPr>
          <p:cNvPr id="5" name="Text Box 4"/>
          <p:cNvSpPr txBox="1"/>
          <p:nvPr/>
        </p:nvSpPr>
        <p:spPr>
          <a:xfrm>
            <a:off x="5912485" y="2125980"/>
            <a:ext cx="6090285" cy="337185"/>
          </a:xfrm>
          <a:prstGeom prst="rect">
            <a:avLst/>
          </a:prstGeom>
          <a:noFill/>
        </p:spPr>
        <p:txBody>
          <a:bodyPr wrap="square" rtlCol="0">
            <a:spAutoFit/>
          </a:bodyPr>
          <a:p>
            <a:r>
              <a:rPr lang="en-IN" altLang="en-US" sz="1600" b="1"/>
              <a:t>2. For each branch, what is the corresponding city?</a:t>
            </a:r>
            <a:endParaRPr lang="en-IN" altLang="en-US" sz="1600" b="1"/>
          </a:p>
        </p:txBody>
      </p:sp>
      <p:graphicFrame>
        <p:nvGraphicFramePr>
          <p:cNvPr id="8" name="Object 7"/>
          <p:cNvGraphicFramePr/>
          <p:nvPr/>
        </p:nvGraphicFramePr>
        <p:xfrm>
          <a:off x="6096000" y="2979420"/>
          <a:ext cx="5204460" cy="3248025"/>
        </p:xfrm>
        <a:graphic>
          <a:graphicData uri="http://schemas.openxmlformats.org/presentationml/2006/ole">
            <mc:AlternateContent xmlns:mc="http://schemas.openxmlformats.org/markup-compatibility/2006">
              <mc:Choice xmlns:v="urn:schemas-microsoft-com:vml" Requires="v">
                <p:oleObj spid="_x0000_s9" name="" r:id="rId4" imgW="5200650" imgH="2101850" progId="Paint.Picture">
                  <p:embed/>
                </p:oleObj>
              </mc:Choice>
              <mc:Fallback>
                <p:oleObj name="" r:id="rId4" imgW="5200650" imgH="2101850" progId="Paint.Picture">
                  <p:embed/>
                  <p:pic>
                    <p:nvPicPr>
                      <p:cNvPr id="0" name="Picture 8"/>
                      <p:cNvPicPr/>
                      <p:nvPr/>
                    </p:nvPicPr>
                    <p:blipFill>
                      <a:blip r:embed="rId5"/>
                      <a:stretch>
                        <a:fillRect/>
                      </a:stretch>
                    </p:blipFill>
                    <p:spPr>
                      <a:xfrm>
                        <a:off x="6096000" y="2979420"/>
                        <a:ext cx="5204460" cy="324802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5137785"/>
          </a:xfrm>
          <a:prstGeom prst="rect">
            <a:avLst/>
          </a:prstGeom>
          <a:gradFill>
            <a:gsLst>
              <a:gs pos="0">
                <a:srgbClr val="9EE256"/>
              </a:gs>
              <a:gs pos="100000">
                <a:srgbClr val="52762D"/>
              </a:gs>
            </a:gsLst>
            <a:lin scaled="0"/>
          </a:gradFill>
        </p:spPr>
        <p:txBody>
          <a:bodyPr wrap="square" rtlCol="0">
            <a:noAutofit/>
          </a:bodyPr>
          <a:p>
            <a:r>
              <a:rPr sz="4000">
                <a:latin typeface="Forte" panose="03060902040502070203" charset="0"/>
                <a:cs typeface="Forte" panose="03060902040502070203" charset="0"/>
              </a:rPr>
              <a:t>Analysis List:</a:t>
            </a:r>
            <a:endParaRPr sz="4000">
              <a:latin typeface="Brush Script MT" panose="03060802040406070304" charset="0"/>
              <a:cs typeface="Brush Script MT" panose="03060802040406070304" charset="0"/>
            </a:endParaRPr>
          </a:p>
          <a:p>
            <a:pPr indent="457200"/>
            <a:r>
              <a:rPr sz="2800" b="1" u="sng">
                <a:cs typeface="+mn-lt"/>
              </a:rPr>
              <a:t>Product Analysis</a:t>
            </a:r>
            <a:endParaRPr b="1">
              <a:cs typeface="+mn-lt"/>
            </a:endParaRPr>
          </a:p>
          <a:p>
            <a:pPr indent="457200"/>
            <a:r>
              <a:rPr b="1">
                <a:cs typeface="+mn-lt"/>
              </a:rPr>
              <a:t>Conduct analysis on the data to understand the different product lines, the products lines performing best and the product lines that need to be improved.</a:t>
            </a:r>
            <a:endParaRPr b="1">
              <a:cs typeface="+mn-lt"/>
            </a:endParaRPr>
          </a:p>
          <a:p>
            <a:pPr indent="457200"/>
            <a:endParaRPr b="1">
              <a:cs typeface="+mn-lt"/>
            </a:endParaRPr>
          </a:p>
          <a:p>
            <a:pPr indent="457200"/>
            <a:r>
              <a:rPr sz="2800" b="1" u="sng">
                <a:cs typeface="+mn-lt"/>
              </a:rPr>
              <a:t>Sales Analysis</a:t>
            </a:r>
            <a:endParaRPr b="1">
              <a:cs typeface="+mn-lt"/>
            </a:endParaRPr>
          </a:p>
          <a:p>
            <a:pPr indent="457200"/>
            <a:r>
              <a:rPr b="1">
                <a:cs typeface="+mn-lt"/>
              </a:rPr>
              <a:t>This analysis aims to answer the question of the sales trends of product. The result of this can help us measure the effectiveness of each sales strategy the business applies and what modifications are needed to gain more sales.</a:t>
            </a:r>
            <a:endParaRPr b="1">
              <a:cs typeface="+mn-lt"/>
            </a:endParaRPr>
          </a:p>
          <a:p>
            <a:pPr indent="457200"/>
            <a:endParaRPr b="1">
              <a:cs typeface="+mn-lt"/>
            </a:endParaRPr>
          </a:p>
          <a:p>
            <a:pPr indent="457200"/>
            <a:r>
              <a:rPr sz="2400" b="1" u="sng">
                <a:cs typeface="+mn-lt"/>
              </a:rPr>
              <a:t>Customer Analysis</a:t>
            </a:r>
            <a:endParaRPr b="1">
              <a:cs typeface="+mn-lt"/>
            </a:endParaRPr>
          </a:p>
          <a:p>
            <a:pPr indent="457200"/>
            <a:r>
              <a:rPr b="1">
                <a:cs typeface="+mn-lt"/>
              </a:rPr>
              <a:t>This analysis aims to uncover the different customer segments, purchase trends and the profitability of each customer segment.</a:t>
            </a:r>
            <a:endParaRPr b="1">
              <a:cs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5137785"/>
          </a:xfrm>
          <a:prstGeom prst="rect">
            <a:avLst/>
          </a:prstGeom>
          <a:gradFill>
            <a:gsLst>
              <a:gs pos="0">
                <a:srgbClr val="9EE256"/>
              </a:gs>
              <a:gs pos="100000">
                <a:srgbClr val="52762D"/>
              </a:gs>
            </a:gsLst>
            <a:lin scaled="0"/>
          </a:gradFill>
        </p:spPr>
        <p:txBody>
          <a:bodyPr wrap="square" rtlCol="0">
            <a:noAutofit/>
          </a:bodyPr>
          <a:p>
            <a:r>
              <a:rPr sz="4000" b="1" u="sng">
                <a:latin typeface="Forte" panose="03060902040502070203" charset="0"/>
                <a:cs typeface="Forte" panose="03060902040502070203" charset="0"/>
                <a:sym typeface="+mn-ea"/>
              </a:rPr>
              <a:t>Product Analysis</a:t>
            </a:r>
            <a:r>
              <a:rPr lang="en-IN" sz="4000">
                <a:latin typeface="Forte" panose="03060902040502070203" charset="0"/>
                <a:cs typeface="Forte" panose="03060902040502070203" charset="0"/>
              </a:rPr>
              <a:t> </a:t>
            </a:r>
            <a:r>
              <a:rPr sz="4000">
                <a:latin typeface="Forte" panose="03060902040502070203" charset="0"/>
                <a:cs typeface="Forte" panose="03060902040502070203" charset="0"/>
              </a:rPr>
              <a:t>:</a:t>
            </a:r>
            <a:endParaRPr sz="4000">
              <a:latin typeface="Forte" panose="03060902040502070203" charset="0"/>
              <a:cs typeface="Forte" panose="03060902040502070203" charset="0"/>
            </a:endParaRPr>
          </a:p>
          <a:p>
            <a:pPr indent="457200"/>
            <a:endParaRPr b="1">
              <a:cs typeface="+mn-lt"/>
            </a:endParaRPr>
          </a:p>
          <a:p>
            <a:pPr indent="0">
              <a:buFont typeface="Arial" panose="020B0604020202020204" pitchFamily="34" charset="0"/>
              <a:buNone/>
            </a:pPr>
            <a:r>
              <a:rPr b="1">
                <a:solidFill>
                  <a:srgbClr val="7030A0"/>
                </a:solidFill>
                <a:cs typeface="+mn-lt"/>
              </a:rPr>
              <a:t>Total Sales: </a:t>
            </a:r>
            <a:r>
              <a:rPr lang="en-IN" b="1">
                <a:cs typeface="+mn-lt"/>
                <a:sym typeface="+mn-ea"/>
              </a:rPr>
              <a:t>Food and Beverages is the top performing product line. Health and Beauty product line needs improovment being the lowest performing product line.</a:t>
            </a:r>
            <a:endParaRPr lang="en-IN" b="1">
              <a:cs typeface="+mn-lt"/>
              <a:sym typeface="+mn-ea"/>
            </a:endParaRPr>
          </a:p>
          <a:p>
            <a:pPr indent="0">
              <a:buFont typeface="Arial" panose="020B0604020202020204" pitchFamily="34" charset="0"/>
              <a:buNone/>
            </a:pPr>
            <a:endParaRPr b="1">
              <a:solidFill>
                <a:srgbClr val="7030A0"/>
              </a:solidFill>
              <a:cs typeface="+mn-lt"/>
            </a:endParaRPr>
          </a:p>
          <a:p>
            <a:pPr marL="285750" indent="-285750">
              <a:buFont typeface="Arial" panose="020B0604020202020204" pitchFamily="34" charset="0"/>
              <a:buChar char="•"/>
            </a:pPr>
            <a:r>
              <a:rPr lang="en-IN" b="1">
                <a:cs typeface="+mn-lt"/>
                <a:sym typeface="+mn-ea"/>
              </a:rPr>
              <a:t>product line with highest sales-['Food and beverages', '56144.8440']/ </a:t>
            </a:r>
            <a:r>
              <a:rPr lang="en-IN" b="1">
                <a:cs typeface="+mn-lt"/>
                <a:sym typeface="+mn-ea"/>
              </a:rPr>
              <a:t>product line with lowest sales- ['Health and beauty', '49193.7390']</a:t>
            </a:r>
            <a:endParaRPr lang="en-IN" b="1">
              <a:cs typeface="+mn-lt"/>
              <a:sym typeface="+mn-ea"/>
            </a:endParaRPr>
          </a:p>
          <a:p>
            <a:pPr marL="285750" indent="-285750">
              <a:buFont typeface="Arial" panose="020B0604020202020204" pitchFamily="34" charset="0"/>
              <a:buChar char="•"/>
            </a:pPr>
            <a:r>
              <a:rPr lang="en-IN" altLang="en-US" b="1">
                <a:sym typeface="+mn-ea"/>
              </a:rPr>
              <a:t>product line that generated the highest revenue-</a:t>
            </a:r>
            <a:r>
              <a:rPr lang="en-IN" b="1">
                <a:cs typeface="+mn-lt"/>
                <a:sym typeface="+mn-ea"/>
              </a:rPr>
              <a:t> ['Food and beverages', '56144.8440']</a:t>
            </a:r>
            <a:endParaRPr lang="en-IN" b="1">
              <a:cs typeface="+mn-lt"/>
              <a:sym typeface="+mn-ea"/>
            </a:endParaRPr>
          </a:p>
          <a:p>
            <a:pPr marL="285750" indent="-285750">
              <a:buFont typeface="Arial" panose="020B0604020202020204" pitchFamily="34" charset="0"/>
              <a:buChar char="•"/>
            </a:pPr>
            <a:r>
              <a:rPr lang="en-IN" altLang="en-US" b="1">
                <a:sym typeface="+mn-ea"/>
              </a:rPr>
              <a:t>product line incurred the highest Value Added Tax</a:t>
            </a:r>
            <a:r>
              <a:rPr lang="en-IN" b="1">
                <a:cs typeface="+mn-lt"/>
                <a:sym typeface="+mn-ea"/>
              </a:rPr>
              <a:t>-Food and Beverages. city-[ 'Mandalay', '4.761904769004359']</a:t>
            </a:r>
            <a:endParaRPr lang="en-IN" b="1">
              <a:cs typeface="+mn-lt"/>
              <a:sym typeface="+mn-ea"/>
            </a:endParaRPr>
          </a:p>
          <a:p>
            <a:pPr marL="285750" indent="-285750">
              <a:buFont typeface="Arial" panose="020B0604020202020204" pitchFamily="34" charset="0"/>
              <a:buChar char="•"/>
            </a:pPr>
            <a:r>
              <a:rPr lang="en-IN" b="1">
                <a:cs typeface="+mn-lt"/>
                <a:sym typeface="+mn-ea"/>
              </a:rPr>
              <a:t>product line is most frequently associated with each gender-</a:t>
            </a:r>
            <a:endParaRPr lang="en-IN" b="1">
              <a:cs typeface="+mn-lt"/>
              <a:sym typeface="+mn-ea"/>
            </a:endParaRPr>
          </a:p>
          <a:p>
            <a:pPr lvl="2" indent="0">
              <a:buNone/>
            </a:pPr>
            <a:r>
              <a:rPr lang="en-IN" b="1">
                <a:cs typeface="+mn-lt"/>
                <a:sym typeface="+mn-ea"/>
              </a:rPr>
              <a:t>'Female', 'Fashion accessories', '96'</a:t>
            </a:r>
            <a:endParaRPr lang="en-IN" b="1">
              <a:cs typeface="+mn-lt"/>
              <a:sym typeface="+mn-ea"/>
            </a:endParaRPr>
          </a:p>
          <a:p>
            <a:pPr marL="457200" lvl="1" indent="457200">
              <a:buNone/>
            </a:pPr>
            <a:r>
              <a:rPr lang="en-IN" b="1">
                <a:cs typeface="+mn-lt"/>
                <a:sym typeface="+mn-ea"/>
              </a:rPr>
              <a:t>'Male', 'Health and beauty', '88'</a:t>
            </a:r>
            <a:endParaRPr lang="en-IN" b="1">
              <a:cs typeface="+mn-lt"/>
              <a:sym typeface="+mn-ea"/>
            </a:endParaRPr>
          </a:p>
          <a:p>
            <a:pPr marL="285750" indent="-285750">
              <a:buFont typeface="Arial" panose="020B0604020202020204" pitchFamily="34" charset="0"/>
              <a:buChar char="•"/>
            </a:pPr>
            <a:endParaRPr b="1">
              <a:cs typeface="+mn-lt"/>
            </a:endParaRPr>
          </a:p>
          <a:p>
            <a:pPr indent="457200"/>
            <a:endParaRPr b="1">
              <a:cs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10160" y="1332230"/>
            <a:ext cx="12191365" cy="5137785"/>
          </a:xfrm>
          <a:prstGeom prst="rect">
            <a:avLst/>
          </a:prstGeom>
          <a:gradFill>
            <a:gsLst>
              <a:gs pos="0">
                <a:srgbClr val="9EE256"/>
              </a:gs>
              <a:gs pos="100000">
                <a:srgbClr val="52762D"/>
              </a:gs>
            </a:gsLst>
            <a:lin scaled="0"/>
          </a:gradFill>
        </p:spPr>
        <p:txBody>
          <a:bodyPr wrap="square" rtlCol="0">
            <a:noAutofit/>
          </a:bodyPr>
          <a:p>
            <a:r>
              <a:rPr lang="en-IN" sz="4000" b="1" u="sng">
                <a:latin typeface="Forte" panose="03060902040502070203" charset="0"/>
                <a:cs typeface="Forte" panose="03060902040502070203" charset="0"/>
                <a:sym typeface="+mn-ea"/>
              </a:rPr>
              <a:t>Customer </a:t>
            </a:r>
            <a:r>
              <a:rPr sz="4000" b="1" u="sng">
                <a:latin typeface="Forte" panose="03060902040502070203" charset="0"/>
                <a:cs typeface="Forte" panose="03060902040502070203" charset="0"/>
                <a:sym typeface="+mn-ea"/>
              </a:rPr>
              <a:t>Analysis</a:t>
            </a:r>
            <a:r>
              <a:rPr lang="en-IN" sz="4000">
                <a:latin typeface="Forte" panose="03060902040502070203" charset="0"/>
                <a:cs typeface="Forte" panose="03060902040502070203" charset="0"/>
              </a:rPr>
              <a:t> </a:t>
            </a:r>
            <a:r>
              <a:rPr sz="4000">
                <a:latin typeface="Forte" panose="03060902040502070203" charset="0"/>
                <a:cs typeface="Forte" panose="03060902040502070203" charset="0"/>
              </a:rPr>
              <a:t>:</a:t>
            </a:r>
            <a:endParaRPr sz="4000">
              <a:latin typeface="Forte" panose="03060902040502070203" charset="0"/>
              <a:cs typeface="Forte" panose="03060902040502070203" charset="0"/>
            </a:endParaRPr>
          </a:p>
          <a:p>
            <a:pPr indent="457200"/>
            <a:endParaRPr b="1">
              <a:solidFill>
                <a:srgbClr val="7030A0"/>
              </a:solidFill>
              <a:cs typeface="+mn-lt"/>
            </a:endParaRPr>
          </a:p>
          <a:p>
            <a:pPr indent="457200"/>
            <a:r>
              <a:rPr lang="en-IN" sz="1600" b="1" u="sng">
                <a:solidFill>
                  <a:srgbClr val="7030A0"/>
                </a:solidFill>
                <a:cs typeface="+mn-lt"/>
              </a:rPr>
              <a:t>Customer Segmentation- Member/Non-member</a:t>
            </a:r>
            <a:endParaRPr lang="en-IN" sz="1600" b="1" u="sng">
              <a:solidFill>
                <a:srgbClr val="7030A0"/>
              </a:solidFill>
              <a:cs typeface="+mn-lt"/>
            </a:endParaRPr>
          </a:p>
          <a:p>
            <a:pPr marL="742950" lvl="1" indent="-285750">
              <a:buFont typeface="Arial" panose="020B0604020202020204" pitchFamily="34" charset="0"/>
              <a:buChar char="•"/>
            </a:pPr>
            <a:r>
              <a:rPr lang="en-IN" sz="1600" b="1" i="1">
                <a:cs typeface="+mn-lt"/>
              </a:rPr>
              <a:t>Customer type</a:t>
            </a:r>
            <a:r>
              <a:rPr lang="en-IN" sz="1600" b="1">
                <a:cs typeface="+mn-lt"/>
              </a:rPr>
              <a:t>- Members generate the most revenue['Member', '164223.4440'] and shop more frequently than the non- members[158743.9].</a:t>
            </a:r>
            <a:endParaRPr lang="en-IN" sz="1600" b="1">
              <a:cs typeface="+mn-lt"/>
            </a:endParaRPr>
          </a:p>
          <a:p>
            <a:pPr marL="742950" lvl="1" indent="-285750">
              <a:buFont typeface="Arial" panose="020B0604020202020204" pitchFamily="34" charset="0"/>
              <a:buChar char="•"/>
            </a:pPr>
            <a:r>
              <a:rPr lang="en-IN" altLang="en-US" sz="1600" b="1">
                <a:sym typeface="+mn-ea"/>
              </a:rPr>
              <a:t>Customer type with the highest purchase frequency- Member[501]</a:t>
            </a:r>
            <a:endParaRPr lang="en-IN" sz="1600" b="1">
              <a:cs typeface="+mn-lt"/>
            </a:endParaRPr>
          </a:p>
          <a:p>
            <a:pPr marL="0" lvl="0" indent="457200"/>
            <a:r>
              <a:rPr lang="en-IN" sz="1600" b="1" u="sng">
                <a:solidFill>
                  <a:srgbClr val="7030A0"/>
                </a:solidFill>
                <a:cs typeface="+mn-lt"/>
              </a:rPr>
              <a:t>Customer Gender Distribution:</a:t>
            </a:r>
            <a:endParaRPr lang="en-IN" sz="1600" b="1" u="sng">
              <a:solidFill>
                <a:srgbClr val="7030A0"/>
              </a:solidFill>
              <a:cs typeface="+mn-lt"/>
            </a:endParaRPr>
          </a:p>
          <a:p>
            <a:pPr marL="742950" lvl="1" indent="-285750">
              <a:buFont typeface="Arial" panose="020B0604020202020204" pitchFamily="34" charset="0"/>
              <a:buChar char="•"/>
            </a:pPr>
            <a:r>
              <a:rPr lang="en-IN" sz="1600" b="1">
                <a:cs typeface="+mn-lt"/>
              </a:rPr>
              <a:t>Predominant Gender - Females are predominant [501] than males</a:t>
            </a:r>
            <a:endParaRPr lang="en-IN" sz="1600" b="1">
              <a:cs typeface="+mn-lt"/>
            </a:endParaRPr>
          </a:p>
          <a:p>
            <a:pPr marL="742950" lvl="1" indent="-285750">
              <a:buFont typeface="Arial" panose="020B0604020202020204" pitchFamily="34" charset="0"/>
              <a:buChar char="•"/>
            </a:pPr>
            <a:r>
              <a:rPr lang="en-IN" sz="1600" b="1">
                <a:cs typeface="+mn-lt"/>
              </a:rPr>
              <a:t>Branch-specific gender preference- Males dominating in branch A and B , whereas females in branch C</a:t>
            </a:r>
            <a:endParaRPr lang="en-IN" sz="1600" b="1">
              <a:cs typeface="+mn-lt"/>
            </a:endParaRPr>
          </a:p>
          <a:p>
            <a:pPr marL="742950" lvl="1" indent="-285750">
              <a:buFont typeface="Arial" panose="020B0604020202020204" pitchFamily="34" charset="0"/>
              <a:buChar char="•"/>
            </a:pPr>
            <a:r>
              <a:rPr lang="en-IN" sz="1600" b="1">
                <a:cs typeface="+mn-lt"/>
              </a:rPr>
              <a:t>Female customers porefers Fashion Accessories and Males prefer health and beauty products.</a:t>
            </a:r>
            <a:endParaRPr lang="en-IN" sz="1600" b="1">
              <a:cs typeface="+mn-lt"/>
            </a:endParaRPr>
          </a:p>
          <a:p>
            <a:pPr lvl="1" indent="0">
              <a:buNone/>
            </a:pPr>
            <a:r>
              <a:rPr lang="en-IN" sz="1600" b="1" u="sng">
                <a:solidFill>
                  <a:srgbClr val="7030A0"/>
                </a:solidFill>
                <a:cs typeface="+mn-lt"/>
              </a:rPr>
              <a:t>Customer Feedback:</a:t>
            </a:r>
            <a:endParaRPr lang="en-IN" sz="1600" b="1" u="sng">
              <a:solidFill>
                <a:srgbClr val="7030A0"/>
              </a:solidFill>
              <a:cs typeface="+mn-lt"/>
            </a:endParaRPr>
          </a:p>
          <a:p>
            <a:pPr marL="742950" lvl="1" indent="-285750">
              <a:buFont typeface="Arial" panose="020B0604020202020204" pitchFamily="34" charset="0"/>
              <a:buChar char="•"/>
            </a:pPr>
            <a:r>
              <a:rPr lang="en-IN" sz="1600" b="1">
                <a:cs typeface="+mn-lt"/>
              </a:rPr>
              <a:t>Time of day for Rating: Most customers provided their ratings in Afternoon[528]</a:t>
            </a:r>
            <a:endParaRPr lang="en-IN" sz="1600" b="1">
              <a:cs typeface="+mn-lt"/>
            </a:endParaRPr>
          </a:p>
          <a:p>
            <a:pPr marL="742950" lvl="1" indent="-285750">
              <a:buFont typeface="Arial" panose="020B0604020202020204" pitchFamily="34" charset="0"/>
              <a:buChar char="•"/>
            </a:pPr>
            <a:r>
              <a:rPr lang="en-IN" sz="1600" b="1">
                <a:cs typeface="+mn-lt"/>
              </a:rPr>
              <a:t>Highest average rating- Monday[7.33590] has highest average rating . Branch- B, Month-['January', '116291.8680']</a:t>
            </a:r>
            <a:endParaRPr lang="en-IN" sz="1600" b="1">
              <a:cs typeface="+mn-lt"/>
            </a:endParaRPr>
          </a:p>
          <a:p>
            <a:pPr lvl="1" indent="0">
              <a:buFont typeface="Arial" panose="020B0604020202020204" pitchFamily="34" charset="0"/>
              <a:buNone/>
            </a:pPr>
            <a:r>
              <a:rPr lang="en-IN" sz="1600" b="1" u="sng">
                <a:solidFill>
                  <a:srgbClr val="7030A0"/>
                </a:solidFill>
                <a:cs typeface="+mn-lt"/>
              </a:rPr>
              <a:t>Customer Payment Mode:</a:t>
            </a:r>
            <a:endParaRPr lang="en-IN" sz="1600" b="1" u="sng">
              <a:solidFill>
                <a:srgbClr val="7030A0"/>
              </a:solidFill>
              <a:cs typeface="+mn-lt"/>
            </a:endParaRPr>
          </a:p>
          <a:p>
            <a:pPr marL="742950" lvl="1" indent="-285750">
              <a:buFont typeface="Arial" panose="020B0604020202020204" pitchFamily="34" charset="0"/>
              <a:buChar char="•"/>
            </a:pPr>
            <a:r>
              <a:rPr lang="en-IN" sz="1600" b="1">
                <a:solidFill>
                  <a:schemeClr val="tx1"/>
                </a:solidFill>
                <a:cs typeface="+mn-lt"/>
              </a:rPr>
              <a:t>Popular payment mode is- ['Ewallet', '345']</a:t>
            </a:r>
            <a:endParaRPr lang="en-IN" sz="1600" b="1">
              <a:solidFill>
                <a:schemeClr val="tx1"/>
              </a:solidFill>
              <a:cs typeface="+mn-lt"/>
            </a:endParaRPr>
          </a:p>
          <a:p>
            <a:pPr lvl="1" indent="0">
              <a:buFont typeface="Arial" panose="020B0604020202020204" pitchFamily="34" charset="0"/>
              <a:buNone/>
            </a:pPr>
            <a:r>
              <a:rPr lang="en-IN" sz="1600" b="1" u="sng">
                <a:solidFill>
                  <a:srgbClr val="7030A0"/>
                </a:solidFill>
                <a:cs typeface="+mn-lt"/>
              </a:rPr>
              <a:t>Branch that exceeded the average number of products sold</a:t>
            </a:r>
            <a:r>
              <a:rPr lang="en-IN" sz="1600" b="1">
                <a:solidFill>
                  <a:srgbClr val="7030A0"/>
                </a:solidFill>
                <a:cs typeface="+mn-lt"/>
              </a:rPr>
              <a:t>- </a:t>
            </a:r>
            <a:r>
              <a:rPr lang="en-IN" sz="1600" b="1">
                <a:cs typeface="+mn-lt"/>
              </a:rPr>
              <a:t>['A', '1859']</a:t>
            </a:r>
            <a:endParaRPr lang="en-IN" sz="1600" b="1">
              <a:cs typeface="+mn-lt"/>
            </a:endParaRPr>
          </a:p>
          <a:p>
            <a:pPr marL="457200" lvl="1" indent="457200"/>
            <a:endParaRPr lang="en-IN" sz="1600" b="1">
              <a:cs typeface="+mn-lt"/>
            </a:endParaRPr>
          </a:p>
          <a:p>
            <a:pPr marL="457200" lvl="1" indent="457200"/>
            <a:endParaRPr lang="en-IN" b="1">
              <a:cs typeface="+mn-lt"/>
            </a:endParaRPr>
          </a:p>
          <a:p>
            <a:pPr marL="457200" lvl="1" indent="457200"/>
            <a:endParaRPr lang="en-IN" b="1">
              <a:cs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5137785"/>
          </a:xfrm>
          <a:prstGeom prst="rect">
            <a:avLst/>
          </a:prstGeom>
          <a:gradFill>
            <a:gsLst>
              <a:gs pos="0">
                <a:srgbClr val="9EE256"/>
              </a:gs>
              <a:gs pos="100000">
                <a:srgbClr val="52762D"/>
              </a:gs>
            </a:gsLst>
            <a:lin scaled="0"/>
          </a:gradFill>
        </p:spPr>
        <p:txBody>
          <a:bodyPr wrap="square" rtlCol="0">
            <a:noAutofit/>
          </a:bodyPr>
          <a:p>
            <a:r>
              <a:rPr lang="en-IN" sz="4000" b="1" u="sng">
                <a:latin typeface="Forte" panose="03060902040502070203" charset="0"/>
                <a:cs typeface="Forte" panose="03060902040502070203" charset="0"/>
                <a:sym typeface="+mn-ea"/>
              </a:rPr>
              <a:t>Sales </a:t>
            </a:r>
            <a:r>
              <a:rPr sz="4000" b="1" u="sng">
                <a:latin typeface="Forte" panose="03060902040502070203" charset="0"/>
                <a:cs typeface="Forte" panose="03060902040502070203" charset="0"/>
                <a:sym typeface="+mn-ea"/>
              </a:rPr>
              <a:t>Analysis</a:t>
            </a:r>
            <a:r>
              <a:rPr lang="en-IN" sz="4000">
                <a:latin typeface="Forte" panose="03060902040502070203" charset="0"/>
                <a:cs typeface="Forte" panose="03060902040502070203" charset="0"/>
              </a:rPr>
              <a:t> </a:t>
            </a:r>
            <a:r>
              <a:rPr sz="4000">
                <a:latin typeface="Forte" panose="03060902040502070203" charset="0"/>
                <a:cs typeface="Forte" panose="03060902040502070203" charset="0"/>
              </a:rPr>
              <a:t>:</a:t>
            </a:r>
            <a:r>
              <a:rPr lang="en-IN" sz="4000">
                <a:latin typeface="Forte" panose="03060902040502070203" charset="0"/>
                <a:cs typeface="Forte" panose="03060902040502070203" charset="0"/>
              </a:rPr>
              <a:t> </a:t>
            </a:r>
            <a:endParaRPr lang="en-IN" sz="4000">
              <a:latin typeface="Forte" panose="03060902040502070203" charset="0"/>
              <a:cs typeface="Forte" panose="03060902040502070203" charset="0"/>
            </a:endParaRPr>
          </a:p>
          <a:p>
            <a:endParaRPr b="1">
              <a:cs typeface="+mn-lt"/>
            </a:endParaRPr>
          </a:p>
          <a:p>
            <a:pPr marL="0" lvl="1" indent="457200"/>
            <a:r>
              <a:rPr lang="en-IN" b="1">
                <a:solidFill>
                  <a:srgbClr val="7030A0"/>
                </a:solidFill>
                <a:cs typeface="+mn-lt"/>
                <a:sym typeface="+mn-ea"/>
              </a:rPr>
              <a:t>Highest </a:t>
            </a:r>
            <a:r>
              <a:rPr lang="en-IN" b="1">
                <a:solidFill>
                  <a:srgbClr val="7030A0"/>
                </a:solidFill>
                <a:cs typeface="+mn-lt"/>
                <a:sym typeface="+mn-ea"/>
              </a:rPr>
              <a:t>Monthly </a:t>
            </a:r>
            <a:r>
              <a:rPr lang="en-IN" b="1">
                <a:solidFill>
                  <a:srgbClr val="7030A0"/>
                </a:solidFill>
                <a:cs typeface="+mn-lt"/>
                <a:sym typeface="+mn-ea"/>
              </a:rPr>
              <a:t>Revenue generated</a:t>
            </a:r>
            <a:r>
              <a:rPr lang="en-IN" b="1">
                <a:cs typeface="+mn-lt"/>
                <a:sym typeface="+mn-ea"/>
              </a:rPr>
              <a:t>- Month-['January', '116291.8680'],</a:t>
            </a:r>
            <a:endParaRPr lang="en-IN" b="1">
              <a:cs typeface="+mn-lt"/>
              <a:sym typeface="+mn-ea"/>
            </a:endParaRPr>
          </a:p>
          <a:p>
            <a:pPr marL="0" lvl="1" indent="457200"/>
            <a:r>
              <a:rPr lang="en-IN" b="1">
                <a:solidFill>
                  <a:srgbClr val="7030A0"/>
                </a:solidFill>
                <a:cs typeface="+mn-lt"/>
                <a:sym typeface="+mn-ea"/>
              </a:rPr>
              <a:t>Lowest </a:t>
            </a:r>
            <a:r>
              <a:rPr lang="en-IN" b="1">
                <a:solidFill>
                  <a:srgbClr val="7030A0"/>
                </a:solidFill>
                <a:cs typeface="+mn-lt"/>
                <a:sym typeface="+mn-ea"/>
              </a:rPr>
              <a:t>Monthly </a:t>
            </a:r>
            <a:r>
              <a:rPr lang="en-IN" b="1">
                <a:solidFill>
                  <a:srgbClr val="7030A0"/>
                </a:solidFill>
                <a:cs typeface="+mn-lt"/>
                <a:sym typeface="+mn-ea"/>
              </a:rPr>
              <a:t>Revenue generated</a:t>
            </a:r>
            <a:r>
              <a:rPr lang="en-IN" b="1">
                <a:cs typeface="+mn-lt"/>
                <a:sym typeface="+mn-ea"/>
              </a:rPr>
              <a:t>- ['February', '97219.3740'] </a:t>
            </a:r>
            <a:endParaRPr lang="en-IN" b="1">
              <a:cs typeface="+mn-lt"/>
              <a:sym typeface="+mn-ea"/>
            </a:endParaRPr>
          </a:p>
          <a:p>
            <a:pPr marL="0" lvl="1" indent="457200"/>
            <a:endParaRPr lang="en-IN" b="1">
              <a:cs typeface="+mn-lt"/>
              <a:sym typeface="+mn-ea"/>
            </a:endParaRPr>
          </a:p>
          <a:p>
            <a:pPr marL="0" lvl="1" indent="457200"/>
            <a:r>
              <a:rPr lang="en-IN" b="1">
                <a:solidFill>
                  <a:srgbClr val="7030A0"/>
                </a:solidFill>
                <a:cs typeface="+mn-lt"/>
                <a:sym typeface="+mn-ea"/>
              </a:rPr>
              <a:t>Highest Day Revenue</a:t>
            </a:r>
            <a:r>
              <a:rPr lang="en-IN" b="1">
                <a:cs typeface="+mn-lt"/>
                <a:sym typeface="+mn-ea"/>
              </a:rPr>
              <a:t>: ['Saturday', 'Morning', '28', '164']</a:t>
            </a:r>
            <a:endParaRPr lang="en-IN" b="1">
              <a:cs typeface="+mn-lt"/>
              <a:sym typeface="+mn-ea"/>
            </a:endParaRPr>
          </a:p>
          <a:p>
            <a:pPr marL="0" lvl="1" indent="457200"/>
            <a:r>
              <a:rPr lang="en-IN" b="1">
                <a:solidFill>
                  <a:srgbClr val="7030A0"/>
                </a:solidFill>
                <a:cs typeface="+mn-lt"/>
                <a:sym typeface="+mn-ea"/>
              </a:rPr>
              <a:t>Lowest Day Revenue</a:t>
            </a:r>
            <a:r>
              <a:rPr lang="en-IN" b="1">
                <a:cs typeface="+mn-lt"/>
                <a:sym typeface="+mn-ea"/>
              </a:rPr>
              <a:t>:   ['Monday',  '125']</a:t>
            </a:r>
            <a:endParaRPr lang="en-IN" b="1">
              <a:cs typeface="+mn-lt"/>
              <a:sym typeface="+mn-ea"/>
            </a:endParaRPr>
          </a:p>
          <a:p>
            <a:pPr marL="0" lvl="1" indent="457200"/>
            <a:endParaRPr lang="en-IN" b="1">
              <a:cs typeface="+mn-lt"/>
              <a:sym typeface="+mn-ea"/>
            </a:endParaRPr>
          </a:p>
          <a:p>
            <a:pPr marL="0" lvl="1" indent="457200"/>
            <a:r>
              <a:rPr lang="en-IN" b="1">
                <a:solidFill>
                  <a:srgbClr val="7030A0"/>
                </a:solidFill>
                <a:cs typeface="+mn-lt"/>
                <a:sym typeface="+mn-ea"/>
              </a:rPr>
              <a:t>Highest selling time of the day</a:t>
            </a:r>
            <a:r>
              <a:rPr lang="en-IN" b="1">
                <a:cs typeface="+mn-lt"/>
                <a:sym typeface="+mn-ea"/>
              </a:rPr>
              <a:t> - Afternoon</a:t>
            </a:r>
            <a:endParaRPr lang="en-IN" b="1">
              <a:cs typeface="+mn-lt"/>
              <a:sym typeface="+mn-ea"/>
            </a:endParaRPr>
          </a:p>
          <a:p>
            <a:pPr marL="0" lvl="1" indent="457200"/>
            <a:endParaRPr lang="en-IN" b="1">
              <a:cs typeface="+mn-lt"/>
              <a:sym typeface="+mn-ea"/>
            </a:endParaRPr>
          </a:p>
          <a:p>
            <a:pPr marL="0" lvl="1" indent="457200"/>
            <a:r>
              <a:rPr lang="en-IN" b="1">
                <a:solidFill>
                  <a:srgbClr val="7030A0"/>
                </a:solidFill>
                <a:cs typeface="+mn-lt"/>
                <a:sym typeface="+mn-ea"/>
              </a:rPr>
              <a:t>city was the highest revenue recorded</a:t>
            </a:r>
            <a:r>
              <a:rPr lang="en-IN" b="1">
                <a:cs typeface="+mn-lt"/>
                <a:sym typeface="+mn-ea"/>
              </a:rPr>
              <a:t>-'Naypyitaw', '110568.7065'</a:t>
            </a:r>
            <a:endParaRPr lang="en-IN" b="1">
              <a:cs typeface="+mn-lt"/>
              <a:sym typeface="+mn-ea"/>
            </a:endParaRPr>
          </a:p>
          <a:p>
            <a:pPr marL="0" lvl="1" indent="457200"/>
            <a:endParaRPr lang="en-IN" b="1">
              <a:solidFill>
                <a:srgbClr val="7030A0"/>
              </a:solidFill>
              <a:cs typeface="+mn-lt"/>
              <a:sym typeface="+mn-ea"/>
            </a:endParaRPr>
          </a:p>
          <a:p>
            <a:pPr marL="0" lvl="1" indent="457200"/>
            <a:r>
              <a:rPr lang="en-IN" b="1">
                <a:solidFill>
                  <a:srgbClr val="7030A0"/>
                </a:solidFill>
                <a:cs typeface="+mn-lt"/>
                <a:sym typeface="+mn-ea"/>
              </a:rPr>
              <a:t>Sales performance (Above/Below average)</a:t>
            </a:r>
            <a:r>
              <a:rPr lang="en-IN" b="1">
                <a:cs typeface="+mn-lt"/>
                <a:sym typeface="+mn-ea"/>
              </a:rPr>
              <a:t>: 'Health and beauty', '49193.7390', 'Bad' categoty with below average performance.Other product lines are above average sale(Good)</a:t>
            </a:r>
            <a:endParaRPr lang="en-IN" b="1">
              <a:cs typeface="+mn-lt"/>
              <a:sym typeface="+mn-ea"/>
            </a:endParaRPr>
          </a:p>
          <a:p>
            <a:pPr marL="0" lvl="1" indent="457200"/>
            <a:endParaRPr lang="en-IN" b="1">
              <a:cs typeface="+mn-lt"/>
            </a:endParaRPr>
          </a:p>
          <a:p>
            <a:pPr indent="457200"/>
            <a:endParaRPr lang="en-IN" b="1">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5137785"/>
          </a:xfrm>
          <a:prstGeom prst="rect">
            <a:avLst/>
          </a:prstGeom>
          <a:gradFill>
            <a:gsLst>
              <a:gs pos="0">
                <a:srgbClr val="9EE256"/>
              </a:gs>
              <a:gs pos="100000">
                <a:srgbClr val="52762D"/>
              </a:gs>
            </a:gsLst>
            <a:lin scaled="0"/>
          </a:gradFill>
        </p:spPr>
        <p:txBody>
          <a:bodyPr wrap="square" rtlCol="0">
            <a:noAutofit/>
          </a:bodyPr>
          <a:p>
            <a:r>
              <a:rPr lang="en-IN" sz="4000">
                <a:latin typeface="Forte" panose="03060902040502070203" charset="0"/>
                <a:cs typeface="Forte" panose="03060902040502070203" charset="0"/>
              </a:rPr>
              <a:t>Key Insights and Strategies</a:t>
            </a:r>
            <a:r>
              <a:rPr sz="4000">
                <a:latin typeface="Forte" panose="03060902040502070203" charset="0"/>
                <a:cs typeface="Forte" panose="03060902040502070203" charset="0"/>
              </a:rPr>
              <a:t>:</a:t>
            </a:r>
            <a:endParaRPr sz="4000">
              <a:latin typeface="Forte" panose="03060902040502070203" charset="0"/>
              <a:cs typeface="Forte" panose="03060902040502070203" charset="0"/>
            </a:endParaRPr>
          </a:p>
          <a:p>
            <a:pPr indent="457200"/>
            <a:endParaRPr b="1">
              <a:cs typeface="+mn-lt"/>
            </a:endParaRPr>
          </a:p>
          <a:p>
            <a:pPr marL="285750" indent="-285750">
              <a:buFont typeface="Arial" panose="020B0604020202020204" pitchFamily="34" charset="0"/>
              <a:buChar char="•"/>
            </a:pPr>
            <a:r>
              <a:rPr lang="en-IN" b="1">
                <a:cs typeface="+mn-lt"/>
              </a:rPr>
              <a:t>‘Food and Beverages’ is the</a:t>
            </a:r>
            <a:r>
              <a:rPr lang="en-IN" b="1">
                <a:gradFill>
                  <a:gsLst>
                    <a:gs pos="0">
                      <a:srgbClr val="7B32B2"/>
                    </a:gs>
                    <a:gs pos="100000">
                      <a:srgbClr val="401A5D"/>
                    </a:gs>
                  </a:gsLst>
                  <a:lin scaled="0"/>
                </a:gradFill>
                <a:cs typeface="+mn-lt"/>
              </a:rPr>
              <a:t> top performng </a:t>
            </a:r>
            <a:r>
              <a:rPr lang="en-IN" b="1">
                <a:cs typeface="+mn-lt"/>
              </a:rPr>
              <a:t>product line , leading highest Sales, Revenue and VAT</a:t>
            </a:r>
            <a:endParaRPr lang="en-IN" b="1">
              <a:cs typeface="+mn-lt"/>
            </a:endParaRPr>
          </a:p>
          <a:p>
            <a:pPr marL="285750" indent="-285750">
              <a:buFont typeface="Arial" panose="020B0604020202020204" pitchFamily="34" charset="0"/>
              <a:buChar char="•"/>
            </a:pPr>
            <a:r>
              <a:rPr lang="en-IN" b="1">
                <a:cs typeface="+mn-lt"/>
                <a:sym typeface="+mn-ea"/>
              </a:rPr>
              <a:t>'Health and beauty</a:t>
            </a:r>
            <a:r>
              <a:rPr lang="en-IN" b="1">
                <a:cs typeface="+mn-lt"/>
              </a:rPr>
              <a:t>’ being the </a:t>
            </a:r>
            <a:r>
              <a:rPr lang="en-IN" b="1">
                <a:gradFill>
                  <a:gsLst>
                    <a:gs pos="0">
                      <a:srgbClr val="7B32B2"/>
                    </a:gs>
                    <a:gs pos="100000">
                      <a:srgbClr val="401A5D"/>
                    </a:gs>
                  </a:gsLst>
                  <a:lin scaled="0"/>
                </a:gradFill>
                <a:cs typeface="+mn-lt"/>
              </a:rPr>
              <a:t>lowest performing</a:t>
            </a:r>
            <a:r>
              <a:rPr lang="en-IN" b="1">
                <a:cs typeface="+mn-lt"/>
              </a:rPr>
              <a:t> product line ,needs- Reevaluation, introduce new products, Price adjustments, targeted promotions to improve sales</a:t>
            </a:r>
            <a:endParaRPr lang="en-IN" b="1">
              <a:cs typeface="+mn-lt"/>
            </a:endParaRPr>
          </a:p>
          <a:p>
            <a:pPr marL="285750" indent="-285750">
              <a:buFont typeface="Arial" panose="020B0604020202020204" pitchFamily="34" charset="0"/>
              <a:buChar char="•"/>
            </a:pPr>
            <a:r>
              <a:rPr lang="en-IN" b="1">
                <a:solidFill>
                  <a:srgbClr val="7030A0"/>
                </a:solidFill>
                <a:cs typeface="+mn-lt"/>
              </a:rPr>
              <a:t>Promotion </a:t>
            </a:r>
            <a:r>
              <a:rPr lang="en-IN" b="1">
                <a:cs typeface="+mn-lt"/>
              </a:rPr>
              <a:t>of highly rated products like -’</a:t>
            </a:r>
            <a:r>
              <a:rPr lang="en-IN" b="1">
                <a:cs typeface="+mn-lt"/>
                <a:sym typeface="+mn-ea"/>
              </a:rPr>
              <a:t>Food and Beverages’</a:t>
            </a:r>
            <a:endParaRPr lang="en-IN" b="1">
              <a:cs typeface="+mn-lt"/>
              <a:sym typeface="+mn-ea"/>
            </a:endParaRPr>
          </a:p>
          <a:p>
            <a:pPr marL="285750" indent="-285750">
              <a:buFont typeface="Arial" panose="020B0604020202020204" pitchFamily="34" charset="0"/>
              <a:buChar char="•"/>
            </a:pPr>
            <a:r>
              <a:rPr lang="en-IN" b="1">
                <a:cs typeface="+mn-lt"/>
                <a:sym typeface="+mn-ea"/>
              </a:rPr>
              <a:t>Enhancing loyality programs and personalised offers to </a:t>
            </a:r>
            <a:r>
              <a:rPr lang="en-IN" b="1">
                <a:gradFill>
                  <a:gsLst>
                    <a:gs pos="0">
                      <a:srgbClr val="7B32B2"/>
                    </a:gs>
                    <a:gs pos="100000">
                      <a:srgbClr val="401A5D"/>
                    </a:gs>
                  </a:gsLst>
                  <a:lin scaled="0"/>
                </a:gradFill>
                <a:cs typeface="+mn-lt"/>
                <a:sym typeface="+mn-ea"/>
              </a:rPr>
              <a:t>Members Customers</a:t>
            </a:r>
            <a:r>
              <a:rPr lang="en-IN" b="1">
                <a:cs typeface="+mn-lt"/>
                <a:sym typeface="+mn-ea"/>
              </a:rPr>
              <a:t> to retain them which generates more revenue .</a:t>
            </a:r>
            <a:endParaRPr lang="en-IN" b="1">
              <a:cs typeface="+mn-lt"/>
            </a:endParaRPr>
          </a:p>
          <a:p>
            <a:pPr marL="285750" indent="-285750">
              <a:buFont typeface="Arial" panose="020B0604020202020204" pitchFamily="34" charset="0"/>
              <a:buChar char="•"/>
            </a:pPr>
            <a:r>
              <a:rPr lang="en-IN" b="1">
                <a:solidFill>
                  <a:srgbClr val="7030A0"/>
                </a:solidFill>
                <a:cs typeface="+mn-lt"/>
              </a:rPr>
              <a:t>Gender </a:t>
            </a:r>
            <a:r>
              <a:rPr lang="en-IN" b="1">
                <a:cs typeface="+mn-lt"/>
              </a:rPr>
              <a:t>specific Marketing in the branches having maximum males/females customers</a:t>
            </a:r>
            <a:endParaRPr lang="en-IN" b="1">
              <a:cs typeface="+mn-lt"/>
            </a:endParaRPr>
          </a:p>
          <a:p>
            <a:pPr marL="285750" indent="-285750">
              <a:buFont typeface="Arial" panose="020B0604020202020204" pitchFamily="34" charset="0"/>
              <a:buChar char="•"/>
            </a:pPr>
            <a:r>
              <a:rPr lang="en-IN" b="1">
                <a:cs typeface="+mn-lt"/>
              </a:rPr>
              <a:t>Promotion on </a:t>
            </a:r>
            <a:r>
              <a:rPr lang="en-IN" b="1">
                <a:solidFill>
                  <a:srgbClr val="7030A0"/>
                </a:solidFill>
                <a:cs typeface="+mn-lt"/>
              </a:rPr>
              <a:t>Peak Sell periods</a:t>
            </a:r>
            <a:r>
              <a:rPr lang="en-IN" b="1">
                <a:cs typeface="+mn-lt"/>
              </a:rPr>
              <a:t> like - afternoon(peak time of sell) , weekends(Specially SATURDAY which has highest daily sell) and festive months to maximize revenue</a:t>
            </a:r>
            <a:endParaRPr lang="en-IN" b="1">
              <a:cs typeface="+mn-lt"/>
            </a:endParaRPr>
          </a:p>
          <a:p>
            <a:pPr marL="285750" indent="-285750">
              <a:buFont typeface="Arial" panose="020B0604020202020204" pitchFamily="34" charset="0"/>
              <a:buChar char="•"/>
            </a:pPr>
            <a:r>
              <a:rPr lang="en-IN" b="1">
                <a:solidFill>
                  <a:srgbClr val="7030A0"/>
                </a:solidFill>
                <a:cs typeface="+mn-lt"/>
              </a:rPr>
              <a:t>Discounts </a:t>
            </a:r>
            <a:r>
              <a:rPr lang="en-IN" b="1">
                <a:cs typeface="+mn-lt"/>
              </a:rPr>
              <a:t>on slower periods like February month</a:t>
            </a:r>
            <a:endParaRPr lang="en-IN" b="1">
              <a:cs typeface="+mn-lt"/>
            </a:endParaRPr>
          </a:p>
          <a:p>
            <a:pPr marL="285750" indent="-285750">
              <a:buFont typeface="Arial" panose="020B0604020202020204" pitchFamily="34" charset="0"/>
              <a:buChar char="•"/>
            </a:pPr>
            <a:r>
              <a:rPr lang="en-IN" b="1">
                <a:solidFill>
                  <a:srgbClr val="7030A0"/>
                </a:solidFill>
                <a:cs typeface="+mn-lt"/>
              </a:rPr>
              <a:t>Replicate the strategies</a:t>
            </a:r>
            <a:r>
              <a:rPr lang="en-IN" b="1">
                <a:cs typeface="+mn-lt"/>
              </a:rPr>
              <a:t> of successful branches like branch A to underperforming branches by  analyzing their performance metrics, identify key success factors, and implement those in other branches.</a:t>
            </a:r>
            <a:endParaRPr lang="en-IN" b="1">
              <a:cs typeface="+mn-lt"/>
            </a:endParaRPr>
          </a:p>
          <a:p>
            <a:pPr marL="285750" indent="-285750">
              <a:buFont typeface="Arial" panose="020B0604020202020204" pitchFamily="34" charset="0"/>
              <a:buChar char="•"/>
            </a:pPr>
            <a:endParaRPr lang="en-IN" b="1">
              <a:cs typeface="+mn-lt"/>
            </a:endParaRPr>
          </a:p>
          <a:p>
            <a:pPr marL="285750" indent="-285750">
              <a:buFont typeface="Arial" panose="020B0604020202020204" pitchFamily="34" charset="0"/>
              <a:buChar char="•"/>
            </a:pPr>
            <a:endParaRPr lang="en-IN" b="1">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32230"/>
            <a:ext cx="12191365" cy="4829810"/>
          </a:xfrm>
          <a:prstGeom prst="rect">
            <a:avLst/>
          </a:prstGeom>
          <a:gradFill>
            <a:gsLst>
              <a:gs pos="0">
                <a:srgbClr val="9EE256"/>
              </a:gs>
              <a:gs pos="100000">
                <a:srgbClr val="52762D"/>
              </a:gs>
            </a:gsLst>
            <a:lin scaled="0"/>
          </a:gradFill>
        </p:spPr>
        <p:txBody>
          <a:bodyPr wrap="square" rtlCol="0">
            <a:noAutofit/>
          </a:bodyPr>
          <a:p>
            <a:r>
              <a:rPr sz="4800" b="1" u="sng">
                <a:latin typeface="Brush Script MT" panose="03060802040406070304" charset="0"/>
                <a:cs typeface="Brush Script MT" panose="03060802040406070304" charset="0"/>
              </a:rPr>
              <a:t>About Data:</a:t>
            </a:r>
            <a:endParaRPr sz="4800" b="1" u="sng">
              <a:latin typeface="Brush Script MT" panose="03060802040406070304" charset="0"/>
              <a:cs typeface="Brush Script MT" panose="03060802040406070304" charset="0"/>
            </a:endParaRPr>
          </a:p>
          <a:p>
            <a:pPr indent="457200"/>
            <a:r>
              <a:rPr sz="3200" b="1">
                <a:cs typeface="+mn-lt"/>
              </a:rPr>
              <a:t>This dataset contains sales transactions from three different branches of Amazon, respectively located in Mandalay, Yangon and Naypyitaw. The data contains 17 columns and 1000 rows:</a:t>
            </a:r>
            <a:endParaRPr sz="3200" b="1">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pic>
        <p:nvPicPr>
          <p:cNvPr id="6" name="Picture 5"/>
          <p:cNvPicPr/>
          <p:nvPr/>
        </p:nvPicPr>
        <p:blipFill>
          <a:blip r:embed="rId1"/>
          <a:srcRect l="25772" t="29078" r="24286" b="34245"/>
          <a:stretch>
            <a:fillRect/>
          </a:stretch>
        </p:blipFill>
        <p:spPr>
          <a:xfrm>
            <a:off x="80645" y="83820"/>
            <a:ext cx="3105150" cy="689610"/>
          </a:xfrm>
          <a:prstGeom prst="rect">
            <a:avLst/>
          </a:prstGeom>
        </p:spPr>
      </p:pic>
      <p:graphicFrame>
        <p:nvGraphicFramePr>
          <p:cNvPr id="3" name="Table 2"/>
          <p:cNvGraphicFramePr/>
          <p:nvPr>
            <p:custDataLst>
              <p:tags r:id="rId2"/>
            </p:custDataLst>
          </p:nvPr>
        </p:nvGraphicFramePr>
        <p:xfrm>
          <a:off x="2926080" y="0"/>
          <a:ext cx="9111615" cy="6421120"/>
        </p:xfrm>
        <a:graphic>
          <a:graphicData uri="http://schemas.openxmlformats.org/drawingml/2006/table">
            <a:tbl>
              <a:tblPr firstRow="1" bandRow="1">
                <a:tableStyleId>{5C22544A-7EE6-4342-B048-85BDC9FD1C3A}</a:tableStyleId>
              </a:tblPr>
              <a:tblGrid>
                <a:gridCol w="3037205"/>
                <a:gridCol w="3037205"/>
                <a:gridCol w="3037205"/>
              </a:tblGrid>
              <a:tr h="292100">
                <a:tc>
                  <a:txBody>
                    <a:bodyPr/>
                    <a:p>
                      <a:pPr marL="0" indent="0" algn="ctr" fontAlgn="base">
                        <a:spcBef>
                          <a:spcPct val="0"/>
                        </a:spcBef>
                        <a:spcAft>
                          <a:spcPts val="1200"/>
                        </a:spcAft>
                      </a:pPr>
                      <a:r>
                        <a:rPr sz="900" b="1" i="0">
                          <a:solidFill>
                            <a:srgbClr val="002246"/>
                          </a:solidFill>
                          <a:latin typeface="SofiaPro"/>
                          <a:ea typeface="SofiaPro"/>
                        </a:rPr>
                        <a:t>Column</a:t>
                      </a:r>
                      <a:endParaRPr sz="900" b="1" i="0">
                        <a:solidFill>
                          <a:srgbClr val="002246"/>
                        </a:solidFill>
                        <a:latin typeface="SofiaPro"/>
                        <a:ea typeface="SofiaPro"/>
                      </a:endParaRPr>
                    </a:p>
                  </a:txBody>
                  <a:tcPr marL="127000" marR="127000" marT="63500" marB="63500" anchor="t" anchorCtr="0"/>
                </a:tc>
                <a:tc>
                  <a:txBody>
                    <a:bodyPr/>
                    <a:p>
                      <a:pPr marL="0" indent="0" algn="ctr" fontAlgn="base">
                        <a:spcBef>
                          <a:spcPct val="0"/>
                        </a:spcBef>
                        <a:spcAft>
                          <a:spcPts val="1200"/>
                        </a:spcAft>
                      </a:pPr>
                      <a:r>
                        <a:rPr sz="900" b="1" i="0">
                          <a:solidFill>
                            <a:srgbClr val="002246"/>
                          </a:solidFill>
                          <a:latin typeface="SofiaPro"/>
                          <a:ea typeface="SofiaPro"/>
                        </a:rPr>
                        <a:t>Description</a:t>
                      </a:r>
                      <a:endParaRPr sz="900" b="1" i="0">
                        <a:solidFill>
                          <a:srgbClr val="002246"/>
                        </a:solidFill>
                        <a:latin typeface="SofiaPro"/>
                        <a:ea typeface="SofiaPro"/>
                      </a:endParaRPr>
                    </a:p>
                  </a:txBody>
                  <a:tcPr marL="127000" marR="127000" marT="63500" marB="63500" anchor="t" anchorCtr="0"/>
                </a:tc>
                <a:tc>
                  <a:txBody>
                    <a:bodyPr/>
                    <a:p>
                      <a:pPr marL="0" indent="0" algn="ctr" fontAlgn="base">
                        <a:spcBef>
                          <a:spcPct val="0"/>
                        </a:spcBef>
                        <a:spcAft>
                          <a:spcPts val="1200"/>
                        </a:spcAft>
                      </a:pPr>
                      <a:r>
                        <a:rPr sz="900" b="1" i="0">
                          <a:solidFill>
                            <a:srgbClr val="002246"/>
                          </a:solidFill>
                          <a:latin typeface="SofiaPro"/>
                          <a:ea typeface="SofiaPro"/>
                        </a:rPr>
                        <a:t>Data Type</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invoice_id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Invoice of the sales made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VARCHAR(30)</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branch</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Branch at which sales were made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VARCHAR(5)</a:t>
                      </a:r>
                      <a:endParaRPr sz="900" b="1" i="0">
                        <a:solidFill>
                          <a:srgbClr val="002246"/>
                        </a:solidFill>
                        <a:latin typeface="SofiaPro"/>
                        <a:ea typeface="SofiaPro"/>
                      </a:endParaRPr>
                    </a:p>
                  </a:txBody>
                  <a:tcPr marL="127000" marR="127000" marT="63500" marB="63500" anchor="t" anchorCtr="0"/>
                </a:tc>
              </a:tr>
              <a:tr h="291465">
                <a:tc>
                  <a:txBody>
                    <a:bodyPr/>
                    <a:p>
                      <a:pPr marL="0" indent="0" fontAlgn="base">
                        <a:spcBef>
                          <a:spcPct val="0"/>
                        </a:spcBef>
                        <a:spcAft>
                          <a:spcPts val="1200"/>
                        </a:spcAft>
                      </a:pPr>
                      <a:r>
                        <a:rPr sz="900" b="1" i="0">
                          <a:solidFill>
                            <a:srgbClr val="002246"/>
                          </a:solidFill>
                          <a:latin typeface="SofiaPro"/>
                          <a:ea typeface="SofiaPro"/>
                        </a:rPr>
                        <a:t>city</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location of the branch</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VARCHAR(30)</a:t>
                      </a:r>
                      <a:endParaRPr sz="900" b="1" i="0">
                        <a:solidFill>
                          <a:srgbClr val="002246"/>
                        </a:solidFill>
                        <a:latin typeface="SofiaPro"/>
                        <a:ea typeface="SofiaPro"/>
                      </a:endParaRPr>
                    </a:p>
                  </a:txBody>
                  <a:tcPr marL="127000" marR="127000" marT="63500" marB="63500" anchor="t" anchorCtr="0"/>
                </a:tc>
              </a:tr>
              <a:tr h="292735">
                <a:tc>
                  <a:txBody>
                    <a:bodyPr/>
                    <a:p>
                      <a:pPr marL="0" indent="0" fontAlgn="base">
                        <a:spcBef>
                          <a:spcPct val="0"/>
                        </a:spcBef>
                        <a:spcAft>
                          <a:spcPts val="1200"/>
                        </a:spcAft>
                      </a:pPr>
                      <a:r>
                        <a:rPr sz="900" b="1" i="0">
                          <a:solidFill>
                            <a:srgbClr val="002246"/>
                          </a:solidFill>
                          <a:latin typeface="SofiaPro"/>
                          <a:ea typeface="SofiaPro"/>
                        </a:rPr>
                        <a:t>customer_type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type of the customer</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VARCHAR(30)</a:t>
                      </a:r>
                      <a:endParaRPr sz="900" b="1" i="0">
                        <a:solidFill>
                          <a:srgbClr val="002246"/>
                        </a:solidFill>
                        <a:latin typeface="SofiaPro"/>
                        <a:ea typeface="SofiaPro"/>
                      </a:endParaRPr>
                    </a:p>
                  </a:txBody>
                  <a:tcPr marL="127000" marR="127000" marT="63500" marB="63500" anchor="t" anchorCtr="0"/>
                </a:tc>
              </a:tr>
              <a:tr h="457835">
                <a:tc>
                  <a:txBody>
                    <a:bodyPr/>
                    <a:p>
                      <a:pPr marL="0" indent="0" fontAlgn="base">
                        <a:spcBef>
                          <a:spcPct val="0"/>
                        </a:spcBef>
                        <a:spcAft>
                          <a:spcPts val="1200"/>
                        </a:spcAft>
                      </a:pPr>
                      <a:r>
                        <a:rPr sz="900" b="1" i="0">
                          <a:solidFill>
                            <a:srgbClr val="002246"/>
                          </a:solidFill>
                          <a:latin typeface="SofiaPro"/>
                          <a:ea typeface="SofiaPro"/>
                        </a:rPr>
                        <a:t>gender</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Gender of the customer making purchase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VARCHAR(10)</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product_line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Product line of the product sold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VARCHAR(100)</a:t>
                      </a:r>
                      <a:endParaRPr sz="900" b="1" i="0">
                        <a:solidFill>
                          <a:srgbClr val="002246"/>
                        </a:solidFill>
                        <a:latin typeface="SofiaPro"/>
                        <a:ea typeface="SofiaPro"/>
                      </a:endParaRPr>
                    </a:p>
                  </a:txBody>
                  <a:tcPr marL="127000" marR="127000" marT="63500" marB="63500" anchor="t" anchorCtr="0"/>
                </a:tc>
              </a:tr>
              <a:tr h="291465">
                <a:tc>
                  <a:txBody>
                    <a:bodyPr/>
                    <a:p>
                      <a:pPr marL="0" indent="0" fontAlgn="base">
                        <a:spcBef>
                          <a:spcPct val="0"/>
                        </a:spcBef>
                        <a:spcAft>
                          <a:spcPts val="1200"/>
                        </a:spcAft>
                      </a:pPr>
                      <a:r>
                        <a:rPr sz="900" b="1" i="0">
                          <a:solidFill>
                            <a:srgbClr val="002246"/>
                          </a:solidFill>
                          <a:latin typeface="SofiaPro"/>
                          <a:ea typeface="SofiaPro"/>
                        </a:rPr>
                        <a:t>unit_price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price of each product</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DECIMAL(10, 2)</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quantity</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amount of the product sold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INT</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VAT</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amount of tax on the purchase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FLOAT(6, 4)</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total</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total cost of the purchase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DECIMAL(10, 2)</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date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date on which the purchase was made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DATE</a:t>
                      </a:r>
                      <a:endParaRPr sz="900" b="1" i="0">
                        <a:solidFill>
                          <a:srgbClr val="002246"/>
                        </a:solidFill>
                        <a:latin typeface="SofiaPro"/>
                        <a:ea typeface="SofiaPro"/>
                      </a:endParaRPr>
                    </a:p>
                  </a:txBody>
                  <a:tcPr marL="127000" marR="127000" marT="63500" marB="63500" anchor="t" anchorCtr="0"/>
                </a:tc>
              </a:tr>
              <a:tr h="458470">
                <a:tc>
                  <a:txBody>
                    <a:bodyPr/>
                    <a:p>
                      <a:pPr marL="0" indent="0" fontAlgn="base">
                        <a:spcBef>
                          <a:spcPct val="0"/>
                        </a:spcBef>
                        <a:spcAft>
                          <a:spcPts val="1200"/>
                        </a:spcAft>
                      </a:pPr>
                      <a:r>
                        <a:rPr sz="900" b="1" i="0">
                          <a:solidFill>
                            <a:srgbClr val="002246"/>
                          </a:solidFill>
                          <a:latin typeface="SofiaPro"/>
                          <a:ea typeface="SofiaPro"/>
                        </a:rPr>
                        <a:t>time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time at which the purchase was made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TIMESTAMP</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payment_method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The total amount paid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DECIMAL(10, 2)</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cogs</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Cost Of Goods sold</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DECIMAL(10, 2)</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gross_margin_percentage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Gross margin percentage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FLOAT(11, 9)</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gross_income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Gross Income</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DECIMAL(10, 2)</a:t>
                      </a:r>
                      <a:endParaRPr sz="900" b="1" i="0">
                        <a:solidFill>
                          <a:srgbClr val="002246"/>
                        </a:solidFill>
                        <a:latin typeface="SofiaPro"/>
                        <a:ea typeface="SofiaPro"/>
                      </a:endParaRPr>
                    </a:p>
                  </a:txBody>
                  <a:tcPr marL="127000" marR="127000" marT="63500" marB="63500" anchor="t" anchorCtr="0"/>
                </a:tc>
              </a:tr>
              <a:tr h="292100">
                <a:tc>
                  <a:txBody>
                    <a:bodyPr/>
                    <a:p>
                      <a:pPr marL="0" indent="0" fontAlgn="base">
                        <a:spcBef>
                          <a:spcPct val="0"/>
                        </a:spcBef>
                        <a:spcAft>
                          <a:spcPts val="1200"/>
                        </a:spcAft>
                      </a:pPr>
                      <a:r>
                        <a:rPr sz="900" b="1" i="0">
                          <a:solidFill>
                            <a:srgbClr val="002246"/>
                          </a:solidFill>
                          <a:latin typeface="SofiaPro"/>
                          <a:ea typeface="SofiaPro"/>
                        </a:rPr>
                        <a:t>rating</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Rating</a:t>
                      </a:r>
                      <a:endParaRPr sz="900" b="1" i="0">
                        <a:solidFill>
                          <a:srgbClr val="002246"/>
                        </a:solidFill>
                        <a:latin typeface="SofiaPro"/>
                        <a:ea typeface="SofiaPro"/>
                      </a:endParaRPr>
                    </a:p>
                  </a:txBody>
                  <a:tcPr marL="127000" marR="127000" marT="63500" marB="63500" anchor="t" anchorCtr="0"/>
                </a:tc>
                <a:tc>
                  <a:txBody>
                    <a:bodyPr/>
                    <a:p>
                      <a:pPr marL="0" indent="0" fontAlgn="base">
                        <a:spcBef>
                          <a:spcPct val="0"/>
                        </a:spcBef>
                        <a:spcAft>
                          <a:spcPts val="1200"/>
                        </a:spcAft>
                      </a:pPr>
                      <a:r>
                        <a:rPr sz="900" b="1" i="0">
                          <a:solidFill>
                            <a:srgbClr val="002246"/>
                          </a:solidFill>
                          <a:latin typeface="SofiaPro"/>
                          <a:ea typeface="SofiaPro"/>
                        </a:rPr>
                        <a:t>FLOAT(2, 1)</a:t>
                      </a:r>
                      <a:endParaRPr sz="900" b="1" i="0">
                        <a:solidFill>
                          <a:srgbClr val="002246"/>
                        </a:solidFill>
                        <a:latin typeface="SofiaPro"/>
                        <a:ea typeface="SofiaPro"/>
                      </a:endParaRPr>
                    </a:p>
                  </a:txBody>
                  <a:tcPr marL="127000" marR="127000" marT="63500" marB="63500" anchor="t" anchorCtr="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20320" y="1370965"/>
            <a:ext cx="12191365" cy="5329555"/>
          </a:xfrm>
          <a:prstGeom prst="rect">
            <a:avLst/>
          </a:prstGeom>
          <a:gradFill>
            <a:gsLst>
              <a:gs pos="0">
                <a:srgbClr val="9EE256"/>
              </a:gs>
              <a:gs pos="100000">
                <a:srgbClr val="52762D"/>
              </a:gs>
            </a:gsLst>
            <a:lin scaled="0"/>
          </a:gradFill>
        </p:spPr>
        <p:txBody>
          <a:bodyPr wrap="square" rtlCol="0">
            <a:noAutofit/>
          </a:bodyPr>
          <a:p>
            <a:r>
              <a:rPr sz="3600" b="1" u="sng">
                <a:latin typeface="Forte" panose="03060902040502070203" charset="0"/>
                <a:cs typeface="Forte" panose="03060902040502070203" charset="0"/>
              </a:rPr>
              <a:t>Approach Used:</a:t>
            </a:r>
            <a:endParaRPr sz="3600" b="1" u="sng">
              <a:latin typeface="Forte" panose="03060902040502070203" charset="0"/>
              <a:cs typeface="Forte" panose="03060902040502070203" charset="0"/>
            </a:endParaRPr>
          </a:p>
          <a:p>
            <a:pPr indent="457200"/>
            <a:endParaRPr sz="2000" b="1">
              <a:cs typeface="+mn-lt"/>
            </a:endParaRPr>
          </a:p>
          <a:p>
            <a:pPr indent="457200"/>
            <a:r>
              <a:rPr sz="2000" b="1">
                <a:cs typeface="+mn-lt"/>
              </a:rPr>
              <a:t>Data Wrangling: </a:t>
            </a:r>
            <a:r>
              <a:rPr sz="1400" b="1">
                <a:cs typeface="+mn-lt"/>
              </a:rPr>
              <a:t>This is the first step where inspection of data is done to make sure NULL values and missing values are detected and data replacement methods are used to replace missing or NULL values.</a:t>
            </a:r>
            <a:endParaRPr sz="1400" b="1">
              <a:cs typeface="+mn-lt"/>
            </a:endParaRPr>
          </a:p>
          <a:p>
            <a:pPr marL="285750" indent="-285750">
              <a:buFont typeface="Arial" panose="020B0604020202020204" pitchFamily="34" charset="0"/>
              <a:buChar char="•"/>
            </a:pPr>
            <a:r>
              <a:rPr sz="1400" b="1">
                <a:cs typeface="+mn-lt"/>
              </a:rPr>
              <a:t>Build a database</a:t>
            </a:r>
            <a:endParaRPr sz="1400" b="1">
              <a:cs typeface="+mn-lt"/>
            </a:endParaRPr>
          </a:p>
          <a:p>
            <a:pPr marL="285750" indent="-285750">
              <a:buFont typeface="Arial" panose="020B0604020202020204" pitchFamily="34" charset="0"/>
              <a:buChar char="•"/>
            </a:pPr>
            <a:r>
              <a:rPr sz="1400" b="1">
                <a:cs typeface="+mn-lt"/>
              </a:rPr>
              <a:t>Create a table and insert the data.</a:t>
            </a:r>
            <a:endParaRPr sz="1400" b="1">
              <a:cs typeface="+mn-lt"/>
            </a:endParaRPr>
          </a:p>
          <a:p>
            <a:pPr marL="285750" indent="-285750">
              <a:buFont typeface="Arial" panose="020B0604020202020204" pitchFamily="34" charset="0"/>
              <a:buChar char="•"/>
            </a:pPr>
            <a:r>
              <a:rPr sz="1400" b="1">
                <a:cs typeface="+mn-lt"/>
              </a:rPr>
              <a:t>Select columns with null values in them. There are no null values in </a:t>
            </a:r>
            <a:r>
              <a:rPr lang="en-IN" sz="1400" b="1">
                <a:cs typeface="+mn-lt"/>
              </a:rPr>
              <a:t>the </a:t>
            </a:r>
            <a:r>
              <a:rPr sz="1400" b="1">
                <a:cs typeface="+mn-lt"/>
              </a:rPr>
              <a:t>database as in creating the tables,</a:t>
            </a:r>
            <a:r>
              <a:rPr lang="en-IN" sz="1400" b="1">
                <a:cs typeface="+mn-lt"/>
              </a:rPr>
              <a:t> as </a:t>
            </a:r>
            <a:r>
              <a:rPr sz="1400" b="1">
                <a:cs typeface="+mn-lt"/>
              </a:rPr>
              <a:t> NOT  NULL </a:t>
            </a:r>
            <a:r>
              <a:rPr lang="en-IN" sz="1400" b="1">
                <a:cs typeface="+mn-lt"/>
              </a:rPr>
              <a:t>is set </a:t>
            </a:r>
            <a:r>
              <a:rPr sz="1400" b="1">
                <a:cs typeface="+mn-lt"/>
              </a:rPr>
              <a:t>for each field, hence null values are filtered out.</a:t>
            </a:r>
            <a:endParaRPr sz="1400" b="1">
              <a:cs typeface="+mn-lt"/>
            </a:endParaRPr>
          </a:p>
        </p:txBody>
      </p:sp>
      <p:graphicFrame>
        <p:nvGraphicFramePr>
          <p:cNvPr id="2" name="Object 1"/>
          <p:cNvGraphicFramePr/>
          <p:nvPr/>
        </p:nvGraphicFramePr>
        <p:xfrm>
          <a:off x="361950" y="3733800"/>
          <a:ext cx="7397750" cy="2900045"/>
        </p:xfrm>
        <a:graphic>
          <a:graphicData uri="http://schemas.openxmlformats.org/presentationml/2006/ole">
            <mc:AlternateContent xmlns:mc="http://schemas.openxmlformats.org/markup-compatibility/2006">
              <mc:Choice xmlns:v="urn:schemas-microsoft-com:vml" Requires="v">
                <p:oleObj spid="_x0000_s3" name="" r:id="rId2" imgW="9632950" imgH="4756150" progId="Paint.Picture">
                  <p:embed/>
                </p:oleObj>
              </mc:Choice>
              <mc:Fallback>
                <p:oleObj name="" r:id="rId2" imgW="9632950" imgH="4756150" progId="Paint.Picture">
                  <p:embed/>
                  <p:pic>
                    <p:nvPicPr>
                      <p:cNvPr id="0" name="Picture 2"/>
                      <p:cNvPicPr/>
                      <p:nvPr/>
                    </p:nvPicPr>
                    <p:blipFill>
                      <a:blip r:embed="rId3"/>
                      <a:stretch>
                        <a:fillRect/>
                      </a:stretch>
                    </p:blipFill>
                    <p:spPr>
                      <a:xfrm>
                        <a:off x="361950" y="3733800"/>
                        <a:ext cx="7397750" cy="2900045"/>
                      </a:xfrm>
                      <a:prstGeom prst="rect">
                        <a:avLst/>
                      </a:prstGeom>
                    </p:spPr>
                  </p:pic>
                </p:oleObj>
              </mc:Fallback>
            </mc:AlternateContent>
          </a:graphicData>
        </a:graphic>
      </p:graphicFrame>
      <p:sp>
        <p:nvSpPr>
          <p:cNvPr id="5" name="Text Box 4"/>
          <p:cNvSpPr txBox="1"/>
          <p:nvPr/>
        </p:nvSpPr>
        <p:spPr>
          <a:xfrm>
            <a:off x="8085455" y="3857625"/>
            <a:ext cx="3877310" cy="1198880"/>
          </a:xfrm>
          <a:prstGeom prst="rect">
            <a:avLst/>
          </a:prstGeom>
          <a:noFill/>
        </p:spPr>
        <p:txBody>
          <a:bodyPr wrap="square" rtlCol="0">
            <a:spAutoFit/>
          </a:bodyPr>
          <a:p>
            <a:r>
              <a:rPr lang="en-IN" altLang="en-US" b="1" u="sng"/>
              <a:t>Observation</a:t>
            </a:r>
            <a:r>
              <a:rPr lang="en-IN" altLang="en-US"/>
              <a:t>: The dataset does not contain any NULL values in any of the columns. Each column has zero NULL values </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600" b="1" u="sng">
                <a:latin typeface="Forte" panose="03060902040502070203" charset="0"/>
                <a:cs typeface="Forte" panose="03060902040502070203" charset="0"/>
              </a:rPr>
              <a:t>Approach Used:</a:t>
            </a:r>
            <a:endParaRPr sz="3600" b="1" u="sng">
              <a:latin typeface="Forte" panose="03060902040502070203" charset="0"/>
              <a:cs typeface="Forte" panose="03060902040502070203" charset="0"/>
            </a:endParaRPr>
          </a:p>
          <a:p>
            <a:pPr indent="457200"/>
            <a:endParaRPr sz="2000" b="1">
              <a:cs typeface="+mn-lt"/>
            </a:endParaRPr>
          </a:p>
          <a:p>
            <a:pPr indent="457200"/>
            <a:r>
              <a:rPr sz="2000" b="1">
                <a:cs typeface="+mn-lt"/>
              </a:rPr>
              <a:t>Data Wrangling: </a:t>
            </a:r>
            <a:endParaRPr sz="2000" b="1">
              <a:cs typeface="+mn-lt"/>
            </a:endParaRPr>
          </a:p>
          <a:p>
            <a:pPr marL="285750" indent="-285750">
              <a:buFont typeface="Arial" panose="020B0604020202020204" pitchFamily="34" charset="0"/>
              <a:buChar char="•"/>
            </a:pPr>
            <a:r>
              <a:rPr lang="en-IN" sz="1400" b="1">
                <a:cs typeface="+mn-lt"/>
              </a:rPr>
              <a:t>Modify the column names and Data Types for all columns</a:t>
            </a:r>
            <a:endParaRPr sz="1400" b="1">
              <a:cs typeface="+mn-lt"/>
            </a:endParaRPr>
          </a:p>
          <a:p>
            <a:pPr marL="285750" indent="-285750">
              <a:buFont typeface="Arial" panose="020B0604020202020204" pitchFamily="34" charset="0"/>
              <a:buChar char="•"/>
            </a:pPr>
            <a:endParaRPr sz="1400" b="1">
              <a:cs typeface="+mn-lt"/>
            </a:endParaRPr>
          </a:p>
        </p:txBody>
      </p:sp>
      <p:graphicFrame>
        <p:nvGraphicFramePr>
          <p:cNvPr id="8" name="Object 7"/>
          <p:cNvGraphicFramePr/>
          <p:nvPr/>
        </p:nvGraphicFramePr>
        <p:xfrm>
          <a:off x="927100" y="2814955"/>
          <a:ext cx="7162165" cy="3622675"/>
        </p:xfrm>
        <a:graphic>
          <a:graphicData uri="http://schemas.openxmlformats.org/presentationml/2006/ole">
            <mc:AlternateContent xmlns:mc="http://schemas.openxmlformats.org/markup-compatibility/2006">
              <mc:Choice xmlns:v="urn:schemas-microsoft-com:vml" Requires="v">
                <p:oleObj spid="_x0000_s9" name="" r:id="rId2" imgW="7156450" imgH="6013450" progId="Paint.Picture">
                  <p:embed/>
                </p:oleObj>
              </mc:Choice>
              <mc:Fallback>
                <p:oleObj name="" r:id="rId2" imgW="7156450" imgH="6013450" progId="Paint.Picture">
                  <p:embed/>
                  <p:pic>
                    <p:nvPicPr>
                      <p:cNvPr id="0" name="Picture 8"/>
                      <p:cNvPicPr/>
                      <p:nvPr/>
                    </p:nvPicPr>
                    <p:blipFill>
                      <a:blip r:embed="rId3"/>
                      <a:stretch>
                        <a:fillRect/>
                      </a:stretch>
                    </p:blipFill>
                    <p:spPr>
                      <a:xfrm>
                        <a:off x="927100" y="2814955"/>
                        <a:ext cx="7162165" cy="362267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sym typeface="+mn-ea"/>
              </a:rPr>
              <a:t>Approach Used:</a:t>
            </a:r>
            <a:endParaRPr sz="3200" b="1" u="sng">
              <a:latin typeface="Forte" panose="03060902040502070203" charset="0"/>
              <a:cs typeface="Forte" panose="03060902040502070203" charset="0"/>
            </a:endParaRPr>
          </a:p>
          <a:p>
            <a:endParaRPr sz="2000" b="1">
              <a:cs typeface="+mn-lt"/>
            </a:endParaRPr>
          </a:p>
          <a:p>
            <a:r>
              <a:rPr sz="2000" b="1">
                <a:cs typeface="+mn-lt"/>
              </a:rPr>
              <a:t>Feature Engineering: </a:t>
            </a:r>
            <a:r>
              <a:rPr sz="1600" b="1">
                <a:cs typeface="+mn-lt"/>
              </a:rPr>
              <a:t>This will help us generate some new columns from existing ones.</a:t>
            </a:r>
            <a:endParaRPr sz="1600" b="1">
              <a:cs typeface="+mn-lt"/>
            </a:endParaRPr>
          </a:p>
          <a:p>
            <a:pPr marL="285750" indent="-285750">
              <a:buFont typeface="Arial" panose="020B0604020202020204" pitchFamily="34" charset="0"/>
              <a:buChar char="•"/>
            </a:pPr>
            <a:r>
              <a:rPr sz="1600" b="1">
                <a:cs typeface="+mn-lt"/>
              </a:rPr>
              <a:t>Add a new column named </a:t>
            </a:r>
            <a:r>
              <a:rPr sz="1600" b="1">
                <a:solidFill>
                  <a:srgbClr val="FF0000"/>
                </a:solidFill>
                <a:cs typeface="+mn-lt"/>
              </a:rPr>
              <a:t>timeofday</a:t>
            </a:r>
            <a:r>
              <a:rPr sz="1600" b="1">
                <a:cs typeface="+mn-lt"/>
              </a:rPr>
              <a:t> to give insight of sales in the Morning, Afternoon and Evening. This will help answer the question on which part of the day most sales are made.</a:t>
            </a:r>
            <a:endParaRPr sz="1600" b="1">
              <a:cs typeface="+mn-lt"/>
            </a:endParaRPr>
          </a:p>
          <a:p>
            <a:pPr marL="285750" indent="-285750">
              <a:buFont typeface="Arial" panose="020B0604020202020204" pitchFamily="34" charset="0"/>
              <a:buChar char="•"/>
            </a:pPr>
            <a:r>
              <a:rPr sz="1600" b="1">
                <a:cs typeface="+mn-lt"/>
              </a:rPr>
              <a:t>Add a new column named </a:t>
            </a:r>
            <a:r>
              <a:rPr sz="1600" b="1">
                <a:solidFill>
                  <a:srgbClr val="FF0000"/>
                </a:solidFill>
                <a:cs typeface="+mn-lt"/>
              </a:rPr>
              <a:t>dayname</a:t>
            </a:r>
            <a:r>
              <a:rPr sz="1600" b="1">
                <a:cs typeface="+mn-lt"/>
              </a:rPr>
              <a:t> that contains the extracted days of the week on which the given transaction took place (Mon, Tue, Wed, Thur, Fri). This will help answer the question on which week of the day each branch is busiest.</a:t>
            </a:r>
            <a:endParaRPr sz="1600" b="1">
              <a:cs typeface="+mn-lt"/>
            </a:endParaRPr>
          </a:p>
          <a:p>
            <a:pPr marL="285750" indent="-285750">
              <a:buFont typeface="Arial" panose="020B0604020202020204" pitchFamily="34" charset="0"/>
              <a:buChar char="•"/>
            </a:pPr>
            <a:r>
              <a:rPr sz="1600" b="1">
                <a:cs typeface="+mn-lt"/>
              </a:rPr>
              <a:t> Add a new column named</a:t>
            </a:r>
            <a:r>
              <a:rPr sz="1600" b="1">
                <a:solidFill>
                  <a:srgbClr val="FF0000"/>
                </a:solidFill>
                <a:cs typeface="+mn-lt"/>
              </a:rPr>
              <a:t> monthname</a:t>
            </a:r>
            <a:r>
              <a:rPr sz="1600" b="1">
                <a:cs typeface="+mn-lt"/>
              </a:rPr>
              <a:t> that contains the extracted months of the year on which the given transaction took place (Jan, Feb, Mar). Help determine which month of the year has the most sales and profit.</a:t>
            </a:r>
            <a:endParaRPr sz="1600" b="1">
              <a:cs typeface="+mn-lt"/>
            </a:endParaRPr>
          </a:p>
        </p:txBody>
      </p:sp>
      <p:graphicFrame>
        <p:nvGraphicFramePr>
          <p:cNvPr id="12" name="Object 11"/>
          <p:cNvGraphicFramePr/>
          <p:nvPr/>
        </p:nvGraphicFramePr>
        <p:xfrm>
          <a:off x="1050290" y="4236085"/>
          <a:ext cx="8725535" cy="2157095"/>
        </p:xfrm>
        <a:graphic>
          <a:graphicData uri="http://schemas.openxmlformats.org/presentationml/2006/ole">
            <mc:AlternateContent xmlns:mc="http://schemas.openxmlformats.org/markup-compatibility/2006">
              <mc:Choice xmlns:v="urn:schemas-microsoft-com:vml" Requires="v">
                <p:oleObj spid="_x0000_s13" name="" r:id="rId2" imgW="8718550" imgH="2520950" progId="Paint.Picture">
                  <p:embed/>
                </p:oleObj>
              </mc:Choice>
              <mc:Fallback>
                <p:oleObj name="" r:id="rId2" imgW="8718550" imgH="2520950" progId="Paint.Picture">
                  <p:embed/>
                  <p:pic>
                    <p:nvPicPr>
                      <p:cNvPr id="0" name="Picture 12"/>
                      <p:cNvPicPr/>
                      <p:nvPr/>
                    </p:nvPicPr>
                    <p:blipFill>
                      <a:blip r:embed="rId3"/>
                      <a:stretch>
                        <a:fillRect/>
                      </a:stretch>
                    </p:blipFill>
                    <p:spPr>
                      <a:xfrm>
                        <a:off x="1050290" y="4236085"/>
                        <a:ext cx="8725535" cy="215709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1. What is the count of distinct cities in the dataset?</a:t>
            </a:r>
            <a:endParaRPr lang="en-IN" sz="1600" b="1">
              <a:cs typeface="+mn-lt"/>
            </a:endParaRPr>
          </a:p>
        </p:txBody>
      </p:sp>
      <p:graphicFrame>
        <p:nvGraphicFramePr>
          <p:cNvPr id="2" name="Object 1"/>
          <p:cNvGraphicFramePr/>
          <p:nvPr/>
        </p:nvGraphicFramePr>
        <p:xfrm>
          <a:off x="134620" y="2979420"/>
          <a:ext cx="5621020" cy="3247390"/>
        </p:xfrm>
        <a:graphic>
          <a:graphicData uri="http://schemas.openxmlformats.org/presentationml/2006/ole">
            <mc:AlternateContent xmlns:mc="http://schemas.openxmlformats.org/markup-compatibility/2006">
              <mc:Choice xmlns:v="urn:schemas-microsoft-com:vml" Requires="v">
                <p:oleObj spid="_x0000_s3" name="" r:id="rId2" imgW="6203950" imgH="3244850" progId="Paint.Picture">
                  <p:embed/>
                </p:oleObj>
              </mc:Choice>
              <mc:Fallback>
                <p:oleObj name="" r:id="rId2" imgW="6203950" imgH="3244850" progId="Paint.Picture">
                  <p:embed/>
                  <p:pic>
                    <p:nvPicPr>
                      <p:cNvPr id="0" name="Picture 2"/>
                      <p:cNvPicPr/>
                      <p:nvPr/>
                    </p:nvPicPr>
                    <p:blipFill>
                      <a:blip r:embed="rId3"/>
                      <a:stretch>
                        <a:fillRect/>
                      </a:stretch>
                    </p:blipFill>
                    <p:spPr>
                      <a:xfrm>
                        <a:off x="134620" y="2979420"/>
                        <a:ext cx="5621020" cy="3247390"/>
                      </a:xfrm>
                      <a:prstGeom prst="rect">
                        <a:avLst/>
                      </a:prstGeom>
                    </p:spPr>
                  </p:pic>
                </p:oleObj>
              </mc:Fallback>
            </mc:AlternateContent>
          </a:graphicData>
        </a:graphic>
      </p:graphicFrame>
      <p:sp>
        <p:nvSpPr>
          <p:cNvPr id="5" name="Text Box 4"/>
          <p:cNvSpPr txBox="1"/>
          <p:nvPr/>
        </p:nvSpPr>
        <p:spPr>
          <a:xfrm>
            <a:off x="5912485" y="2125980"/>
            <a:ext cx="6090285" cy="337185"/>
          </a:xfrm>
          <a:prstGeom prst="rect">
            <a:avLst/>
          </a:prstGeom>
          <a:noFill/>
        </p:spPr>
        <p:txBody>
          <a:bodyPr wrap="square" rtlCol="0">
            <a:spAutoFit/>
          </a:bodyPr>
          <a:p>
            <a:r>
              <a:rPr lang="en-IN" altLang="en-US" sz="1600" b="1"/>
              <a:t>2. For each branch, what is the corresponding city?</a:t>
            </a:r>
            <a:endParaRPr lang="en-IN" altLang="en-US" sz="1600" b="1"/>
          </a:p>
        </p:txBody>
      </p:sp>
      <p:graphicFrame>
        <p:nvGraphicFramePr>
          <p:cNvPr id="8" name="Object 7"/>
          <p:cNvGraphicFramePr/>
          <p:nvPr/>
        </p:nvGraphicFramePr>
        <p:xfrm>
          <a:off x="6096000" y="2979420"/>
          <a:ext cx="5204460" cy="3248025"/>
        </p:xfrm>
        <a:graphic>
          <a:graphicData uri="http://schemas.openxmlformats.org/presentationml/2006/ole">
            <mc:AlternateContent xmlns:mc="http://schemas.openxmlformats.org/markup-compatibility/2006">
              <mc:Choice xmlns:v="urn:schemas-microsoft-com:vml" Requires="v">
                <p:oleObj spid="_x0000_s9" name="" r:id="rId4" imgW="5200650" imgH="2101850" progId="Paint.Picture">
                  <p:embed/>
                </p:oleObj>
              </mc:Choice>
              <mc:Fallback>
                <p:oleObj name="" r:id="rId4" imgW="5200650" imgH="2101850" progId="Paint.Picture">
                  <p:embed/>
                  <p:pic>
                    <p:nvPicPr>
                      <p:cNvPr id="0" name="Picture 8"/>
                      <p:cNvPicPr/>
                      <p:nvPr/>
                    </p:nvPicPr>
                    <p:blipFill>
                      <a:blip r:embed="rId5"/>
                      <a:stretch>
                        <a:fillRect/>
                      </a:stretch>
                    </p:blipFill>
                    <p:spPr>
                      <a:xfrm>
                        <a:off x="6096000" y="2979420"/>
                        <a:ext cx="5204460" cy="324802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6" name="Picture 5"/>
          <p:cNvPicPr/>
          <p:nvPr/>
        </p:nvPicPr>
        <p:blipFill>
          <a:blip r:embed="rId1"/>
          <a:srcRect l="25772" t="29078" r="24286" b="34245"/>
          <a:stretch>
            <a:fillRect/>
          </a:stretch>
        </p:blipFill>
        <p:spPr>
          <a:xfrm>
            <a:off x="474980" y="83820"/>
            <a:ext cx="3585845" cy="689610"/>
          </a:xfrm>
          <a:prstGeom prst="rect">
            <a:avLst/>
          </a:prstGeom>
        </p:spPr>
      </p:pic>
      <p:sp>
        <p:nvSpPr>
          <p:cNvPr id="7" name="Text Box 6"/>
          <p:cNvSpPr txBox="1"/>
          <p:nvPr/>
        </p:nvSpPr>
        <p:spPr>
          <a:xfrm>
            <a:off x="0" y="1370965"/>
            <a:ext cx="12191365" cy="5329555"/>
          </a:xfrm>
          <a:prstGeom prst="rect">
            <a:avLst/>
          </a:prstGeom>
          <a:gradFill>
            <a:gsLst>
              <a:gs pos="0">
                <a:srgbClr val="9EE256"/>
              </a:gs>
              <a:gs pos="100000">
                <a:srgbClr val="52762D"/>
              </a:gs>
            </a:gsLst>
            <a:lin scaled="0"/>
          </a:gradFill>
        </p:spPr>
        <p:txBody>
          <a:bodyPr wrap="square" rtlCol="0">
            <a:noAutofit/>
          </a:bodyPr>
          <a:p>
            <a:r>
              <a:rPr sz="3200" b="1" u="sng">
                <a:latin typeface="Forte" panose="03060902040502070203" charset="0"/>
                <a:cs typeface="Forte" panose="03060902040502070203" charset="0"/>
              </a:rPr>
              <a:t>Business Questions To Answer:</a:t>
            </a:r>
            <a:endParaRPr sz="3200" b="1" u="sng">
              <a:latin typeface="Forte" panose="03060902040502070203" charset="0"/>
              <a:cs typeface="Forte" panose="03060902040502070203" charset="0"/>
            </a:endParaRPr>
          </a:p>
          <a:p>
            <a:endParaRPr sz="2000" b="1">
              <a:cs typeface="+mn-lt"/>
            </a:endParaRPr>
          </a:p>
          <a:p>
            <a:r>
              <a:rPr lang="en-IN" sz="1600" b="1">
                <a:cs typeface="+mn-lt"/>
              </a:rPr>
              <a:t>3. What is the count of distinct product lines in the dataset?</a:t>
            </a:r>
            <a:endParaRPr lang="en-IN" sz="1600" b="1">
              <a:cs typeface="+mn-lt"/>
            </a:endParaRPr>
          </a:p>
        </p:txBody>
      </p:sp>
      <p:sp>
        <p:nvSpPr>
          <p:cNvPr id="5" name="Text Box 4"/>
          <p:cNvSpPr txBox="1"/>
          <p:nvPr/>
        </p:nvSpPr>
        <p:spPr>
          <a:xfrm>
            <a:off x="6258560" y="2125980"/>
            <a:ext cx="5744210" cy="337185"/>
          </a:xfrm>
          <a:prstGeom prst="rect">
            <a:avLst/>
          </a:prstGeom>
          <a:noFill/>
        </p:spPr>
        <p:txBody>
          <a:bodyPr wrap="square" rtlCol="0">
            <a:spAutoFit/>
          </a:bodyPr>
          <a:p>
            <a:r>
              <a:rPr lang="en-IN" altLang="en-US" sz="1600" b="1"/>
              <a:t>4. Which payment method occurs most frequently? </a:t>
            </a:r>
            <a:endParaRPr lang="en-IN" altLang="en-US" sz="1600" b="1"/>
          </a:p>
        </p:txBody>
      </p:sp>
      <p:graphicFrame>
        <p:nvGraphicFramePr>
          <p:cNvPr id="10" name="Object 9"/>
          <p:cNvGraphicFramePr/>
          <p:nvPr/>
        </p:nvGraphicFramePr>
        <p:xfrm>
          <a:off x="164465" y="3175000"/>
          <a:ext cx="5932170" cy="2942590"/>
        </p:xfrm>
        <a:graphic>
          <a:graphicData uri="http://schemas.openxmlformats.org/presentationml/2006/ole">
            <mc:AlternateContent xmlns:mc="http://schemas.openxmlformats.org/markup-compatibility/2006">
              <mc:Choice xmlns:v="urn:schemas-microsoft-com:vml" Requires="v">
                <p:oleObj spid="_x0000_s11" name="" r:id="rId2" imgW="6546850" imgH="1873250" progId="Paint.Picture">
                  <p:embed/>
                </p:oleObj>
              </mc:Choice>
              <mc:Fallback>
                <p:oleObj name="" r:id="rId2" imgW="6546850" imgH="1873250" progId="Paint.Picture">
                  <p:embed/>
                  <p:pic>
                    <p:nvPicPr>
                      <p:cNvPr id="0" name="Picture 10"/>
                      <p:cNvPicPr/>
                      <p:nvPr/>
                    </p:nvPicPr>
                    <p:blipFill>
                      <a:blip r:embed="rId3"/>
                      <a:stretch>
                        <a:fillRect/>
                      </a:stretch>
                    </p:blipFill>
                    <p:spPr>
                      <a:xfrm>
                        <a:off x="164465" y="3175000"/>
                        <a:ext cx="5932170" cy="2942590"/>
                      </a:xfrm>
                      <a:prstGeom prst="rect">
                        <a:avLst/>
                      </a:prstGeom>
                    </p:spPr>
                  </p:pic>
                </p:oleObj>
              </mc:Fallback>
            </mc:AlternateContent>
          </a:graphicData>
        </a:graphic>
      </p:graphicFrame>
      <p:graphicFrame>
        <p:nvGraphicFramePr>
          <p:cNvPr id="12" name="Object 11"/>
          <p:cNvGraphicFramePr/>
          <p:nvPr/>
        </p:nvGraphicFramePr>
        <p:xfrm>
          <a:off x="6466205" y="3175000"/>
          <a:ext cx="5115560" cy="3082290"/>
        </p:xfrm>
        <a:graphic>
          <a:graphicData uri="http://schemas.openxmlformats.org/presentationml/2006/ole">
            <mc:AlternateContent xmlns:mc="http://schemas.openxmlformats.org/markup-compatibility/2006">
              <mc:Choice xmlns:v="urn:schemas-microsoft-com:vml" Requires="v">
                <p:oleObj spid="_x0000_s13" name="" r:id="rId4" imgW="4489450" imgH="2686050" progId="Paint.Picture">
                  <p:embed/>
                </p:oleObj>
              </mc:Choice>
              <mc:Fallback>
                <p:oleObj name="" r:id="rId4" imgW="4489450" imgH="2686050" progId="Paint.Picture">
                  <p:embed/>
                  <p:pic>
                    <p:nvPicPr>
                      <p:cNvPr id="0" name="Picture 12"/>
                      <p:cNvPicPr/>
                      <p:nvPr/>
                    </p:nvPicPr>
                    <p:blipFill>
                      <a:blip r:embed="rId5"/>
                      <a:stretch>
                        <a:fillRect/>
                      </a:stretch>
                    </p:blipFill>
                    <p:spPr>
                      <a:xfrm>
                        <a:off x="6466205" y="3175000"/>
                        <a:ext cx="5115560" cy="3082290"/>
                      </a:xfrm>
                      <a:prstGeom prst="rect">
                        <a:avLst/>
                      </a:prstGeom>
                    </p:spPr>
                  </p:pic>
                </p:oleObj>
              </mc:Fallback>
            </mc:AlternateContent>
          </a:graphicData>
        </a:graphic>
      </p:graphicFrame>
    </p:spTree>
  </p:cSld>
  <p:clrMapOvr>
    <a:masterClrMapping/>
  </p:clrMapOvr>
</p:sld>
</file>

<file path=ppt/tags/tag1.xml><?xml version="1.0" encoding="utf-8"?>
<p:tagLst xmlns:p="http://schemas.openxmlformats.org/presentationml/2006/main">
  <p:tag name="TABLE_ENDDRAG_ORIGIN_RECT" val="717*505"/>
  <p:tag name="TABLE_ENDDRAG_RECT" val="230*0*717*505"/>
</p:tagLst>
</file>

<file path=ppt/theme/theme1.xml><?xml version="1.0" encoding="utf-8"?>
<a:theme xmlns:a="http://schemas.openxmlformats.org/drawingml/2006/main" name="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8758</Words>
  <Application>WPS Presentation</Application>
  <PresentationFormat>Widescreen</PresentationFormat>
  <Paragraphs>309</Paragraphs>
  <Slides>27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33</vt:i4>
      </vt:variant>
      <vt:variant>
        <vt:lpstr>幻灯片标题</vt:lpstr>
      </vt:variant>
      <vt:variant>
        <vt:i4>27</vt:i4>
      </vt:variant>
    </vt:vector>
  </HeadingPairs>
  <TitlesOfParts>
    <vt:vector size="71" baseType="lpstr">
      <vt:lpstr>Arial</vt:lpstr>
      <vt:lpstr>SimSun</vt:lpstr>
      <vt:lpstr>Wingdings</vt:lpstr>
      <vt:lpstr>Brush Script MT</vt:lpstr>
      <vt:lpstr>SofiaPro</vt:lpstr>
      <vt:lpstr>Segoe Print</vt:lpstr>
      <vt:lpstr>Forte</vt:lpstr>
      <vt:lpstr>Microsoft YaHei</vt:lpstr>
      <vt:lpstr>Arial Unicode MS</vt:lpstr>
      <vt:lpstr>Calibri</vt:lpstr>
      <vt:lpstr>Data Pie Charts</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Gintu Vedula</cp:lastModifiedBy>
  <cp:revision>33</cp:revision>
  <dcterms:created xsi:type="dcterms:W3CDTF">2024-09-04T06:44:00Z</dcterms:created>
  <dcterms:modified xsi:type="dcterms:W3CDTF">2024-12-06T05:20:08Z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372EA78C78924C27B614FA362A60636E_11</vt:lpwstr>
  </property>
  <property fmtid="{D5CDD505-2E9C-101B-9397-08002B2CF9AE}" pid="3" name="KSOProductBuildVer">
    <vt:lpwstr>1033-12.2.0.18911</vt:lpwstr>
  </property>
</Properties>
</file>